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70" r:id="rId5"/>
    <p:sldId id="259" r:id="rId6"/>
    <p:sldId id="260" r:id="rId7"/>
    <p:sldId id="266" r:id="rId8"/>
    <p:sldId id="261" r:id="rId9"/>
    <p:sldId id="262" r:id="rId10"/>
    <p:sldId id="268" r:id="rId11"/>
    <p:sldId id="263" r:id="rId12"/>
    <p:sldId id="264" r:id="rId13"/>
    <p:sldId id="271" r:id="rId14"/>
    <p:sldId id="267" r:id="rId15"/>
    <p:sldId id="269" r:id="rId16"/>
    <p:sldId id="272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4719"/>
  </p:normalViewPr>
  <p:slideViewPr>
    <p:cSldViewPr snapToGrid="0" snapToObjects="1">
      <p:cViewPr>
        <p:scale>
          <a:sx n="54" d="100"/>
          <a:sy n="54" d="100"/>
        </p:scale>
        <p:origin x="2616" y="1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View of beach and sea from a grassy sand dune"/>
          <p:cNvSpPr>
            <a:spLocks noGrp="1"/>
          </p:cNvSpPr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Heron flying low over a beach with a short fence in the foreground"/>
          <p:cNvSpPr>
            <a:spLocks noGrp="1"/>
          </p:cNvSpPr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andy path between two hills leading to the ocean"/>
          <p:cNvSpPr>
            <a:spLocks noGrp="1"/>
          </p:cNvSpPr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andy path between two hills leading to the ocean"/>
          <p:cNvSpPr>
            <a:spLocks noGrp="1"/>
          </p:cNvSpPr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Heron flying low over a beach with a short fence in the foreground"/>
          <p:cNvSpPr>
            <a:spLocks noGrp="1"/>
          </p:cNvSpPr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View of beach and sea from a grassy sand dune"/>
          <p:cNvSpPr>
            <a:spLocks noGrp="1"/>
          </p:cNvSpPr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.jpe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.jpe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jpeg"/><Relationship Id="rId7" Type="http://schemas.openxmlformats.org/officeDocument/2006/relationships/image" Target="../media/image2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tiff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"/>
          <p:cNvSpPr txBox="1"/>
          <p:nvPr/>
        </p:nvSpPr>
        <p:spPr>
          <a:xfrm>
            <a:off x="5347821" y="4342575"/>
            <a:ext cx="862204" cy="56045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pic>
        <p:nvPicPr>
          <p:cNvPr id="120" name="150-1507724_torre-eiffel-vector-graphic-design-hd-png-download.png.jpeg" descr="150-1507724_torre-eiffel-vector-graphic-design-hd-png-download.png.jpeg"/>
          <p:cNvPicPr>
            <a:picLocks noChangeAspect="1"/>
          </p:cNvPicPr>
          <p:nvPr/>
        </p:nvPicPr>
        <p:blipFill>
          <a:blip r:embed="rId2"/>
          <a:srcRect l="29059" t="7605" r="28998" b="7321"/>
          <a:stretch>
            <a:fillRect/>
          </a:stretch>
        </p:blipFill>
        <p:spPr>
          <a:xfrm>
            <a:off x="673514" y="752132"/>
            <a:ext cx="651283" cy="882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600" extrusionOk="0">
                <a:moveTo>
                  <a:pt x="7823" y="0"/>
                </a:moveTo>
                <a:lnTo>
                  <a:pt x="7823" y="719"/>
                </a:lnTo>
                <a:cubicBezTo>
                  <a:pt x="7823" y="1386"/>
                  <a:pt x="7839" y="1450"/>
                  <a:pt x="8060" y="1613"/>
                </a:cubicBezTo>
                <a:cubicBezTo>
                  <a:pt x="8191" y="1709"/>
                  <a:pt x="8401" y="1788"/>
                  <a:pt x="8533" y="1788"/>
                </a:cubicBezTo>
                <a:cubicBezTo>
                  <a:pt x="8666" y="1788"/>
                  <a:pt x="8798" y="1817"/>
                  <a:pt x="8823" y="1846"/>
                </a:cubicBezTo>
                <a:cubicBezTo>
                  <a:pt x="8878" y="1914"/>
                  <a:pt x="8586" y="3545"/>
                  <a:pt x="8257" y="5043"/>
                </a:cubicBezTo>
                <a:cubicBezTo>
                  <a:pt x="7325" y="9290"/>
                  <a:pt x="6243" y="12095"/>
                  <a:pt x="4063" y="15935"/>
                </a:cubicBezTo>
                <a:cubicBezTo>
                  <a:pt x="4023" y="16005"/>
                  <a:pt x="4433" y="16022"/>
                  <a:pt x="5904" y="16022"/>
                </a:cubicBezTo>
                <a:lnTo>
                  <a:pt x="7784" y="16022"/>
                </a:lnTo>
                <a:lnTo>
                  <a:pt x="8152" y="15109"/>
                </a:lnTo>
                <a:cubicBezTo>
                  <a:pt x="8352" y="14608"/>
                  <a:pt x="8659" y="13841"/>
                  <a:pt x="8836" y="13409"/>
                </a:cubicBezTo>
                <a:cubicBezTo>
                  <a:pt x="9013" y="12976"/>
                  <a:pt x="9237" y="12411"/>
                  <a:pt x="9336" y="12155"/>
                </a:cubicBezTo>
                <a:lnTo>
                  <a:pt x="9520" y="11689"/>
                </a:lnTo>
                <a:lnTo>
                  <a:pt x="10769" y="11689"/>
                </a:lnTo>
                <a:lnTo>
                  <a:pt x="12018" y="11689"/>
                </a:lnTo>
                <a:lnTo>
                  <a:pt x="12399" y="12622"/>
                </a:lnTo>
                <a:cubicBezTo>
                  <a:pt x="12607" y="13133"/>
                  <a:pt x="12898" y="13842"/>
                  <a:pt x="13043" y="14196"/>
                </a:cubicBezTo>
                <a:cubicBezTo>
                  <a:pt x="13189" y="14550"/>
                  <a:pt x="13414" y="15105"/>
                  <a:pt x="13543" y="15430"/>
                </a:cubicBezTo>
                <a:lnTo>
                  <a:pt x="13780" y="16022"/>
                </a:lnTo>
                <a:lnTo>
                  <a:pt x="15647" y="16022"/>
                </a:lnTo>
                <a:cubicBezTo>
                  <a:pt x="16673" y="16023"/>
                  <a:pt x="17501" y="16004"/>
                  <a:pt x="17501" y="15984"/>
                </a:cubicBezTo>
                <a:cubicBezTo>
                  <a:pt x="17501" y="15963"/>
                  <a:pt x="17262" y="15504"/>
                  <a:pt x="16962" y="14963"/>
                </a:cubicBezTo>
                <a:cubicBezTo>
                  <a:pt x="15064" y="11545"/>
                  <a:pt x="13742" y="7750"/>
                  <a:pt x="13004" y="3615"/>
                </a:cubicBezTo>
                <a:cubicBezTo>
                  <a:pt x="12650" y="1631"/>
                  <a:pt x="12644" y="1790"/>
                  <a:pt x="13043" y="1788"/>
                </a:cubicBezTo>
                <a:cubicBezTo>
                  <a:pt x="13585" y="1785"/>
                  <a:pt x="13727" y="1548"/>
                  <a:pt x="13727" y="680"/>
                </a:cubicBezTo>
                <a:lnTo>
                  <a:pt x="13727" y="0"/>
                </a:lnTo>
                <a:lnTo>
                  <a:pt x="10769" y="0"/>
                </a:lnTo>
                <a:lnTo>
                  <a:pt x="7823" y="0"/>
                </a:lnTo>
                <a:close/>
                <a:moveTo>
                  <a:pt x="3379" y="17159"/>
                </a:moveTo>
                <a:lnTo>
                  <a:pt x="1709" y="19326"/>
                </a:lnTo>
                <a:cubicBezTo>
                  <a:pt x="791" y="20516"/>
                  <a:pt x="23" y="21512"/>
                  <a:pt x="0" y="21541"/>
                </a:cubicBezTo>
                <a:cubicBezTo>
                  <a:pt x="-23" y="21571"/>
                  <a:pt x="1083" y="21600"/>
                  <a:pt x="2459" y="21600"/>
                </a:cubicBezTo>
                <a:lnTo>
                  <a:pt x="4957" y="21600"/>
                </a:lnTo>
                <a:lnTo>
                  <a:pt x="5194" y="21347"/>
                </a:lnTo>
                <a:cubicBezTo>
                  <a:pt x="5571" y="20938"/>
                  <a:pt x="6774" y="20140"/>
                  <a:pt x="7389" y="19899"/>
                </a:cubicBezTo>
                <a:cubicBezTo>
                  <a:pt x="8467" y="19478"/>
                  <a:pt x="9269" y="19347"/>
                  <a:pt x="10729" y="19346"/>
                </a:cubicBezTo>
                <a:cubicBezTo>
                  <a:pt x="12178" y="19344"/>
                  <a:pt x="12826" y="19438"/>
                  <a:pt x="13911" y="19812"/>
                </a:cubicBezTo>
                <a:cubicBezTo>
                  <a:pt x="14794" y="20116"/>
                  <a:pt x="15649" y="20643"/>
                  <a:pt x="16396" y="21337"/>
                </a:cubicBezTo>
                <a:lnTo>
                  <a:pt x="16686" y="21600"/>
                </a:lnTo>
                <a:lnTo>
                  <a:pt x="19131" y="21580"/>
                </a:lnTo>
                <a:lnTo>
                  <a:pt x="21577" y="21561"/>
                </a:lnTo>
                <a:lnTo>
                  <a:pt x="19894" y="19384"/>
                </a:lnTo>
                <a:lnTo>
                  <a:pt x="18211" y="17198"/>
                </a:lnTo>
                <a:lnTo>
                  <a:pt x="10795" y="17179"/>
                </a:lnTo>
                <a:lnTo>
                  <a:pt x="3379" y="17159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21" name="paris"/>
          <p:cNvSpPr txBox="1"/>
          <p:nvPr/>
        </p:nvSpPr>
        <p:spPr>
          <a:xfrm>
            <a:off x="1383926" y="856709"/>
            <a:ext cx="1638549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Cousine for Powerline"/>
                <a:ea typeface="Cousine for Powerline"/>
                <a:cs typeface="Cousine for Powerline"/>
                <a:sym typeface="Cousine for Powerline"/>
              </a:defRPr>
            </a:lvl1pPr>
          </a:lstStyle>
          <a:p>
            <a:r>
              <a:t>paris</a:t>
            </a:r>
          </a:p>
        </p:txBody>
      </p:sp>
      <p:sp>
        <p:nvSpPr>
          <p:cNvPr id="122" name="Our case study"/>
          <p:cNvSpPr txBox="1"/>
          <p:nvPr/>
        </p:nvSpPr>
        <p:spPr>
          <a:xfrm>
            <a:off x="16444973" y="971009"/>
            <a:ext cx="1966863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solidFill>
                  <a:srgbClr val="222222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Our case study</a:t>
            </a:r>
          </a:p>
        </p:txBody>
      </p:sp>
      <p:sp>
        <p:nvSpPr>
          <p:cNvPr id="123" name="How we did it"/>
          <p:cNvSpPr txBox="1"/>
          <p:nvPr/>
        </p:nvSpPr>
        <p:spPr>
          <a:xfrm>
            <a:off x="18781222" y="971009"/>
            <a:ext cx="1815568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solidFill>
                  <a:srgbClr val="222222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How we did it</a:t>
            </a:r>
          </a:p>
        </p:txBody>
      </p:sp>
      <p:sp>
        <p:nvSpPr>
          <p:cNvPr id="124" name="Results"/>
          <p:cNvSpPr txBox="1"/>
          <p:nvPr/>
        </p:nvSpPr>
        <p:spPr>
          <a:xfrm>
            <a:off x="20966175" y="971009"/>
            <a:ext cx="1033527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solidFill>
                  <a:srgbClr val="222222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Results</a:t>
            </a:r>
          </a:p>
        </p:txBody>
      </p:sp>
      <p:sp>
        <p:nvSpPr>
          <p:cNvPr id="125" name="Q&amp;A"/>
          <p:cNvSpPr txBox="1"/>
          <p:nvPr/>
        </p:nvSpPr>
        <p:spPr>
          <a:xfrm>
            <a:off x="22521640" y="971009"/>
            <a:ext cx="728422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solidFill>
                  <a:srgbClr val="222222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Q&amp;A</a:t>
            </a:r>
          </a:p>
        </p:txBody>
      </p:sp>
      <p:pic>
        <p:nvPicPr>
          <p:cNvPr id="126" name="pexels-photo-893179.jpeg" descr="pexels-photo-893179.jpeg"/>
          <p:cNvPicPr>
            <a:picLocks noChangeAspect="1"/>
          </p:cNvPicPr>
          <p:nvPr/>
        </p:nvPicPr>
        <p:blipFill>
          <a:blip r:embed="rId3"/>
          <a:srcRect t="1147"/>
          <a:stretch>
            <a:fillRect/>
          </a:stretch>
        </p:blipFill>
        <p:spPr>
          <a:xfrm>
            <a:off x="6267634" y="1873896"/>
            <a:ext cx="16964562" cy="11179975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Rectangle"/>
          <p:cNvSpPr/>
          <p:nvPr/>
        </p:nvSpPr>
        <p:spPr>
          <a:xfrm>
            <a:off x="6267634" y="1873896"/>
            <a:ext cx="16964423" cy="11179970"/>
          </a:xfrm>
          <a:prstGeom prst="rect">
            <a:avLst/>
          </a:prstGeom>
          <a:solidFill>
            <a:srgbClr val="25C6DA">
              <a:alpha val="20296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8" name="Rounded Rectangle"/>
          <p:cNvSpPr/>
          <p:nvPr/>
        </p:nvSpPr>
        <p:spPr>
          <a:xfrm>
            <a:off x="648044" y="2774032"/>
            <a:ext cx="8741619" cy="9379698"/>
          </a:xfrm>
          <a:prstGeom prst="roundRect">
            <a:avLst>
              <a:gd name="adj" fmla="val 2779"/>
            </a:avLst>
          </a:prstGeom>
          <a:solidFill>
            <a:srgbClr val="FFFFFF"/>
          </a:solidFill>
          <a:ln w="127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9" name="Read our case study…"/>
          <p:cNvSpPr txBox="1"/>
          <p:nvPr/>
        </p:nvSpPr>
        <p:spPr>
          <a:xfrm>
            <a:off x="1266200" y="3456558"/>
            <a:ext cx="7223245" cy="2180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defRPr sz="5000" b="0">
                <a:solidFill>
                  <a:srgbClr val="222222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rPr lang="en-US" dirty="0"/>
              <a:t>Term project 2 for </a:t>
            </a:r>
            <a:r>
              <a:rPr dirty="0"/>
              <a:t>Data Engineering 1</a:t>
            </a:r>
          </a:p>
          <a:p>
            <a:pPr algn="l">
              <a:lnSpc>
                <a:spcPct val="90000"/>
              </a:lnSpc>
              <a:defRPr sz="5000" b="0">
                <a:solidFill>
                  <a:srgbClr val="222222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rPr dirty="0"/>
              <a:t> </a:t>
            </a:r>
          </a:p>
        </p:txBody>
      </p:sp>
      <p:sp>
        <p:nvSpPr>
          <p:cNvPr id="130" name="Find the connections between poverty, life expectancy, and education."/>
          <p:cNvSpPr txBox="1"/>
          <p:nvPr/>
        </p:nvSpPr>
        <p:spPr>
          <a:xfrm>
            <a:off x="1266200" y="4957858"/>
            <a:ext cx="7223245" cy="1833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defRPr sz="2500" b="0">
                <a:solidFill>
                  <a:srgbClr val="757575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rPr dirty="0"/>
              <a:t>Find the </a:t>
            </a:r>
            <a:r>
              <a:rPr lang="en-US" dirty="0"/>
              <a:t>correlation</a:t>
            </a:r>
            <a:r>
              <a:rPr dirty="0"/>
              <a:t> between </a:t>
            </a:r>
            <a:r>
              <a:rPr lang="en-US" dirty="0"/>
              <a:t>income inequality and various indicators across countries </a:t>
            </a:r>
            <a:r>
              <a:rPr lang="en-US" dirty="0" err="1"/>
              <a:t>e.g</a:t>
            </a:r>
            <a:r>
              <a:rPr lang="en-US" dirty="0"/>
              <a:t> </a:t>
            </a:r>
            <a:r>
              <a:rPr dirty="0"/>
              <a:t>poverty, life expectancy, and education.</a:t>
            </a:r>
          </a:p>
          <a:p>
            <a:pPr algn="l">
              <a:lnSpc>
                <a:spcPct val="90000"/>
              </a:lnSpc>
              <a:defRPr sz="5000" b="0">
                <a:solidFill>
                  <a:srgbClr val="222222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rPr dirty="0"/>
              <a:t> </a:t>
            </a:r>
          </a:p>
        </p:txBody>
      </p:sp>
      <p:sp>
        <p:nvSpPr>
          <p:cNvPr id="131" name="Rounded Rectangle"/>
          <p:cNvSpPr/>
          <p:nvPr/>
        </p:nvSpPr>
        <p:spPr>
          <a:xfrm>
            <a:off x="1330489" y="6275222"/>
            <a:ext cx="7376729" cy="1165556"/>
          </a:xfrm>
          <a:prstGeom prst="roundRect">
            <a:avLst>
              <a:gd name="adj" fmla="val 16344"/>
            </a:avLst>
          </a:prstGeom>
          <a:ln w="12700">
            <a:solidFill>
              <a:srgbClr val="E0E0E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LOCATION"/>
          <p:cNvSpPr txBox="1"/>
          <p:nvPr/>
        </p:nvSpPr>
        <p:spPr>
          <a:xfrm>
            <a:off x="1588044" y="6449901"/>
            <a:ext cx="115411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 b="0">
                <a:solidFill>
                  <a:srgbClr val="222222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r>
              <a:t>LOCATION</a:t>
            </a:r>
          </a:p>
        </p:txBody>
      </p:sp>
      <p:sp>
        <p:nvSpPr>
          <p:cNvPr id="133" name="DATES"/>
          <p:cNvSpPr txBox="1"/>
          <p:nvPr/>
        </p:nvSpPr>
        <p:spPr>
          <a:xfrm>
            <a:off x="1608646" y="7785099"/>
            <a:ext cx="73005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 b="0">
                <a:solidFill>
                  <a:srgbClr val="222222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r>
              <a:t>DATES</a:t>
            </a:r>
          </a:p>
        </p:txBody>
      </p:sp>
      <p:sp>
        <p:nvSpPr>
          <p:cNvPr id="134" name="Rounded Rectangle"/>
          <p:cNvSpPr/>
          <p:nvPr/>
        </p:nvSpPr>
        <p:spPr>
          <a:xfrm>
            <a:off x="1330489" y="7620540"/>
            <a:ext cx="7376729" cy="1165556"/>
          </a:xfrm>
          <a:prstGeom prst="roundRect">
            <a:avLst>
              <a:gd name="adj" fmla="val 16344"/>
            </a:avLst>
          </a:prstGeom>
          <a:ln w="12700">
            <a:solidFill>
              <a:srgbClr val="E0E0E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5" name="Rounded Rectangle"/>
          <p:cNvSpPr/>
          <p:nvPr/>
        </p:nvSpPr>
        <p:spPr>
          <a:xfrm>
            <a:off x="1330489" y="8965857"/>
            <a:ext cx="7376729" cy="1736981"/>
          </a:xfrm>
          <a:prstGeom prst="roundRect">
            <a:avLst>
              <a:gd name="adj" fmla="val 16344"/>
            </a:avLst>
          </a:prstGeom>
          <a:ln w="12700">
            <a:solidFill>
              <a:srgbClr val="E0E0E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6" name="Global"/>
          <p:cNvSpPr txBox="1"/>
          <p:nvPr/>
        </p:nvSpPr>
        <p:spPr>
          <a:xfrm>
            <a:off x="1614555" y="6802434"/>
            <a:ext cx="102489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 b="0">
                <a:solidFill>
                  <a:srgbClr val="222222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Global</a:t>
            </a:r>
          </a:p>
        </p:txBody>
      </p:sp>
      <p:sp>
        <p:nvSpPr>
          <p:cNvPr id="137" name="2018"/>
          <p:cNvSpPr txBox="1"/>
          <p:nvPr/>
        </p:nvSpPr>
        <p:spPr>
          <a:xfrm>
            <a:off x="1624422" y="8154027"/>
            <a:ext cx="8509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 b="0">
                <a:solidFill>
                  <a:srgbClr val="717171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2018</a:t>
            </a:r>
          </a:p>
        </p:txBody>
      </p:sp>
      <p:sp>
        <p:nvSpPr>
          <p:cNvPr id="138" name="DATA SETS"/>
          <p:cNvSpPr txBox="1"/>
          <p:nvPr/>
        </p:nvSpPr>
        <p:spPr>
          <a:xfrm>
            <a:off x="1608646" y="9187667"/>
            <a:ext cx="625171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 b="0">
                <a:solidFill>
                  <a:srgbClr val="222222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r>
              <a:rPr dirty="0"/>
              <a:t>DATA</a:t>
            </a:r>
          </a:p>
        </p:txBody>
      </p:sp>
      <p:sp>
        <p:nvSpPr>
          <p:cNvPr id="139" name="Rounded Rectangle"/>
          <p:cNvSpPr/>
          <p:nvPr/>
        </p:nvSpPr>
        <p:spPr>
          <a:xfrm>
            <a:off x="1383926" y="10941968"/>
            <a:ext cx="7376729" cy="972633"/>
          </a:xfrm>
          <a:prstGeom prst="roundRect">
            <a:avLst>
              <a:gd name="adj" fmla="val 19586"/>
            </a:avLst>
          </a:prstGeom>
          <a:solidFill>
            <a:srgbClr val="F84F1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0" name="Search"/>
          <p:cNvSpPr/>
          <p:nvPr/>
        </p:nvSpPr>
        <p:spPr>
          <a:xfrm>
            <a:off x="4073691" y="11212317"/>
            <a:ext cx="260559" cy="305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00" h="21502" extrusionOk="0">
                <a:moveTo>
                  <a:pt x="7928" y="4"/>
                </a:moveTo>
                <a:cubicBezTo>
                  <a:pt x="6343" y="54"/>
                  <a:pt x="4758" y="513"/>
                  <a:pt x="3383" y="1414"/>
                </a:cubicBezTo>
                <a:cubicBezTo>
                  <a:pt x="-286" y="3816"/>
                  <a:pt x="-1098" y="8454"/>
                  <a:pt x="1573" y="11753"/>
                </a:cubicBezTo>
                <a:cubicBezTo>
                  <a:pt x="3866" y="14587"/>
                  <a:pt x="8102" y="15587"/>
                  <a:pt x="11645" y="14130"/>
                </a:cubicBezTo>
                <a:lnTo>
                  <a:pt x="11895" y="14028"/>
                </a:lnTo>
                <a:lnTo>
                  <a:pt x="12039" y="14238"/>
                </a:lnTo>
                <a:cubicBezTo>
                  <a:pt x="12051" y="14256"/>
                  <a:pt x="12060" y="14269"/>
                  <a:pt x="12071" y="14282"/>
                </a:cubicBezTo>
                <a:lnTo>
                  <a:pt x="17686" y="21218"/>
                </a:lnTo>
                <a:cubicBezTo>
                  <a:pt x="17806" y="21366"/>
                  <a:pt x="17984" y="21464"/>
                  <a:pt x="18188" y="21493"/>
                </a:cubicBezTo>
                <a:cubicBezTo>
                  <a:pt x="18392" y="21522"/>
                  <a:pt x="18597" y="21479"/>
                  <a:pt x="18762" y="21371"/>
                </a:cubicBezTo>
                <a:lnTo>
                  <a:pt x="20082" y="20505"/>
                </a:lnTo>
                <a:cubicBezTo>
                  <a:pt x="20425" y="20281"/>
                  <a:pt x="20502" y="19847"/>
                  <a:pt x="20252" y="19538"/>
                </a:cubicBezTo>
                <a:lnTo>
                  <a:pt x="14637" y="12602"/>
                </a:lnTo>
                <a:cubicBezTo>
                  <a:pt x="14613" y="12572"/>
                  <a:pt x="14586" y="12546"/>
                  <a:pt x="14559" y="12521"/>
                </a:cubicBezTo>
                <a:lnTo>
                  <a:pt x="14359" y="12340"/>
                </a:lnTo>
                <a:lnTo>
                  <a:pt x="14540" y="12143"/>
                </a:lnTo>
                <a:cubicBezTo>
                  <a:pt x="16964" y="9533"/>
                  <a:pt x="17103" y="5790"/>
                  <a:pt x="14878" y="3042"/>
                </a:cubicBezTo>
                <a:cubicBezTo>
                  <a:pt x="13209" y="980"/>
                  <a:pt x="10569" y="-78"/>
                  <a:pt x="7928" y="4"/>
                </a:cubicBezTo>
                <a:close/>
                <a:moveTo>
                  <a:pt x="7952" y="1548"/>
                </a:moveTo>
                <a:cubicBezTo>
                  <a:pt x="8377" y="1533"/>
                  <a:pt x="8807" y="1556"/>
                  <a:pt x="9237" y="1617"/>
                </a:cubicBezTo>
                <a:cubicBezTo>
                  <a:pt x="10956" y="1861"/>
                  <a:pt x="12466" y="2690"/>
                  <a:pt x="13488" y="3952"/>
                </a:cubicBezTo>
                <a:cubicBezTo>
                  <a:pt x="15601" y="6562"/>
                  <a:pt x="14959" y="10231"/>
                  <a:pt x="12058" y="12131"/>
                </a:cubicBezTo>
                <a:cubicBezTo>
                  <a:pt x="10904" y="12887"/>
                  <a:pt x="9563" y="13250"/>
                  <a:pt x="8234" y="13250"/>
                </a:cubicBezTo>
                <a:cubicBezTo>
                  <a:pt x="6221" y="13250"/>
                  <a:pt x="4235" y="12415"/>
                  <a:pt x="2963" y="10843"/>
                </a:cubicBezTo>
                <a:cubicBezTo>
                  <a:pt x="850" y="8233"/>
                  <a:pt x="1491" y="4565"/>
                  <a:pt x="4393" y="2665"/>
                </a:cubicBezTo>
                <a:cubicBezTo>
                  <a:pt x="5446" y="1976"/>
                  <a:pt x="6677" y="1593"/>
                  <a:pt x="7952" y="154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1" name="Explore"/>
          <p:cNvSpPr txBox="1"/>
          <p:nvPr/>
        </p:nvSpPr>
        <p:spPr>
          <a:xfrm>
            <a:off x="4418619" y="11111010"/>
            <a:ext cx="118618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Explore</a:t>
            </a:r>
          </a:p>
        </p:txBody>
      </p:sp>
      <p:sp>
        <p:nvSpPr>
          <p:cNvPr id="142" name="Line"/>
          <p:cNvSpPr/>
          <p:nvPr/>
        </p:nvSpPr>
        <p:spPr>
          <a:xfrm flipV="1">
            <a:off x="5018853" y="7785099"/>
            <a:ext cx="1" cy="882255"/>
          </a:xfrm>
          <a:prstGeom prst="line">
            <a:avLst/>
          </a:prstGeom>
          <a:ln w="25400">
            <a:solidFill>
              <a:srgbClr val="E1E1E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3" name="Full Year"/>
          <p:cNvSpPr txBox="1"/>
          <p:nvPr/>
        </p:nvSpPr>
        <p:spPr>
          <a:xfrm>
            <a:off x="5306354" y="8154027"/>
            <a:ext cx="13144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 b="0">
                <a:solidFill>
                  <a:srgbClr val="717171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Full Year</a:t>
            </a:r>
          </a:p>
        </p:txBody>
      </p:sp>
      <p:sp>
        <p:nvSpPr>
          <p:cNvPr id="144" name="Rounded Rectangle"/>
          <p:cNvSpPr/>
          <p:nvPr/>
        </p:nvSpPr>
        <p:spPr>
          <a:xfrm>
            <a:off x="1679164" y="9591689"/>
            <a:ext cx="780416" cy="376406"/>
          </a:xfrm>
          <a:prstGeom prst="roundRect">
            <a:avLst>
              <a:gd name="adj" fmla="val 19586"/>
            </a:avLst>
          </a:prstGeom>
          <a:solidFill>
            <a:srgbClr val="FFCC8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5" name="Gini"/>
          <p:cNvSpPr txBox="1"/>
          <p:nvPr/>
        </p:nvSpPr>
        <p:spPr>
          <a:xfrm>
            <a:off x="1740983" y="9557642"/>
            <a:ext cx="61778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solidFill>
                  <a:srgbClr val="222222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Gini</a:t>
            </a:r>
          </a:p>
        </p:txBody>
      </p:sp>
      <p:sp>
        <p:nvSpPr>
          <p:cNvPr id="146" name="Rounded Rectangle"/>
          <p:cNvSpPr/>
          <p:nvPr/>
        </p:nvSpPr>
        <p:spPr>
          <a:xfrm>
            <a:off x="3371401" y="10137137"/>
            <a:ext cx="2000154" cy="388166"/>
          </a:xfrm>
          <a:prstGeom prst="roundRect">
            <a:avLst>
              <a:gd name="adj" fmla="val 19586"/>
            </a:avLst>
          </a:prstGeom>
          <a:solidFill>
            <a:srgbClr val="FFCC8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7" name="GDP"/>
          <p:cNvSpPr txBox="1"/>
          <p:nvPr/>
        </p:nvSpPr>
        <p:spPr>
          <a:xfrm>
            <a:off x="3343953" y="10097616"/>
            <a:ext cx="2055050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solidFill>
                  <a:srgbClr val="222222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GDP</a:t>
            </a:r>
            <a:r>
              <a:rPr lang="en-US" dirty="0"/>
              <a:t> Per Capita</a:t>
            </a:r>
            <a:endParaRPr dirty="0"/>
          </a:p>
        </p:txBody>
      </p:sp>
      <p:sp>
        <p:nvSpPr>
          <p:cNvPr id="148" name="Rounded Rectangle"/>
          <p:cNvSpPr/>
          <p:nvPr/>
        </p:nvSpPr>
        <p:spPr>
          <a:xfrm>
            <a:off x="3601779" y="9591689"/>
            <a:ext cx="1539398" cy="376406"/>
          </a:xfrm>
          <a:prstGeom prst="roundRect">
            <a:avLst>
              <a:gd name="adj" fmla="val 19586"/>
            </a:avLst>
          </a:prstGeom>
          <a:solidFill>
            <a:srgbClr val="FFCC8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9" name="Education"/>
          <p:cNvSpPr txBox="1"/>
          <p:nvPr/>
        </p:nvSpPr>
        <p:spPr>
          <a:xfrm>
            <a:off x="3698111" y="9557642"/>
            <a:ext cx="134673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solidFill>
                  <a:srgbClr val="222222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Education</a:t>
            </a:r>
          </a:p>
        </p:txBody>
      </p:sp>
      <p:sp>
        <p:nvSpPr>
          <p:cNvPr id="150" name="Rounded Rectangle"/>
          <p:cNvSpPr/>
          <p:nvPr/>
        </p:nvSpPr>
        <p:spPr>
          <a:xfrm>
            <a:off x="5286098" y="9591689"/>
            <a:ext cx="1209676" cy="376406"/>
          </a:xfrm>
          <a:prstGeom prst="roundRect">
            <a:avLst>
              <a:gd name="adj" fmla="val 19586"/>
            </a:avLst>
          </a:prstGeom>
          <a:solidFill>
            <a:srgbClr val="FFCC8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1" name="Poverty"/>
          <p:cNvSpPr txBox="1"/>
          <p:nvPr/>
        </p:nvSpPr>
        <p:spPr>
          <a:xfrm>
            <a:off x="5351821" y="9557642"/>
            <a:ext cx="10782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solidFill>
                  <a:srgbClr val="222222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Poverty</a:t>
            </a:r>
          </a:p>
        </p:txBody>
      </p:sp>
      <p:sp>
        <p:nvSpPr>
          <p:cNvPr id="152" name="Rounded Rectangle"/>
          <p:cNvSpPr/>
          <p:nvPr/>
        </p:nvSpPr>
        <p:spPr>
          <a:xfrm>
            <a:off x="6640694" y="9591689"/>
            <a:ext cx="2005280" cy="376406"/>
          </a:xfrm>
          <a:prstGeom prst="roundRect">
            <a:avLst>
              <a:gd name="adj" fmla="val 19586"/>
            </a:avLst>
          </a:prstGeom>
          <a:solidFill>
            <a:srgbClr val="FFCC8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3" name="Unemployment"/>
          <p:cNvSpPr txBox="1"/>
          <p:nvPr/>
        </p:nvSpPr>
        <p:spPr>
          <a:xfrm>
            <a:off x="6640694" y="9557642"/>
            <a:ext cx="200528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solidFill>
                  <a:srgbClr val="222222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Unemployment</a:t>
            </a:r>
          </a:p>
        </p:txBody>
      </p:sp>
      <p:sp>
        <p:nvSpPr>
          <p:cNvPr id="38" name="Rounded Rectangle">
            <a:extLst>
              <a:ext uri="{FF2B5EF4-FFF2-40B4-BE49-F238E27FC236}">
                <a16:creationId xmlns:a16="http://schemas.microsoft.com/office/drawing/2014/main" id="{DC33C37E-330F-904A-A2B5-EE270C0AB9E6}"/>
              </a:ext>
            </a:extLst>
          </p:cNvPr>
          <p:cNvSpPr/>
          <p:nvPr/>
        </p:nvSpPr>
        <p:spPr>
          <a:xfrm>
            <a:off x="5587665" y="10083495"/>
            <a:ext cx="2534712" cy="495449"/>
          </a:xfrm>
          <a:prstGeom prst="roundRect">
            <a:avLst>
              <a:gd name="adj" fmla="val 19586"/>
            </a:avLst>
          </a:prstGeom>
          <a:solidFill>
            <a:srgbClr val="FFCC8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" name="GDP">
            <a:extLst>
              <a:ext uri="{FF2B5EF4-FFF2-40B4-BE49-F238E27FC236}">
                <a16:creationId xmlns:a16="http://schemas.microsoft.com/office/drawing/2014/main" id="{727C29F5-D7F3-3F43-A8B0-3C2FD4B02B7B}"/>
              </a:ext>
            </a:extLst>
          </p:cNvPr>
          <p:cNvSpPr txBox="1"/>
          <p:nvPr/>
        </p:nvSpPr>
        <p:spPr>
          <a:xfrm>
            <a:off x="5693419" y="10114893"/>
            <a:ext cx="2045432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solidFill>
                  <a:srgbClr val="222222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lang="en-US" dirty="0"/>
              <a:t>Life expectancy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Data Joining"/>
          <p:cNvSpPr txBox="1"/>
          <p:nvPr/>
        </p:nvSpPr>
        <p:spPr>
          <a:xfrm>
            <a:off x="884284" y="618608"/>
            <a:ext cx="7223245" cy="174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>
              <a:lnSpc>
                <a:spcPct val="90000"/>
              </a:lnSpc>
              <a:defRPr sz="5000" b="0">
                <a:solidFill>
                  <a:srgbClr val="222222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Data Joining </a:t>
            </a:r>
          </a:p>
          <a:p>
            <a:pPr algn="l">
              <a:lnSpc>
                <a:spcPct val="90000"/>
              </a:lnSpc>
              <a:defRPr sz="5000" b="0">
                <a:solidFill>
                  <a:srgbClr val="222222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 </a:t>
            </a:r>
          </a:p>
        </p:txBody>
      </p:sp>
      <p:sp>
        <p:nvSpPr>
          <p:cNvPr id="234" name="Rounded Rectangle"/>
          <p:cNvSpPr/>
          <p:nvPr/>
        </p:nvSpPr>
        <p:spPr>
          <a:xfrm>
            <a:off x="1697649" y="1973780"/>
            <a:ext cx="4813866" cy="3927511"/>
          </a:xfrm>
          <a:prstGeom prst="roundRect">
            <a:avLst>
              <a:gd name="adj" fmla="val 6651"/>
            </a:avLst>
          </a:prstGeom>
          <a:solidFill>
            <a:srgbClr val="FFCC8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lnSpc>
                <a:spcPct val="300000"/>
              </a:lnSpc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6" name="Rounded Rectangle"/>
          <p:cNvSpPr/>
          <p:nvPr/>
        </p:nvSpPr>
        <p:spPr>
          <a:xfrm>
            <a:off x="7058287" y="1973780"/>
            <a:ext cx="4813866" cy="3927511"/>
          </a:xfrm>
          <a:prstGeom prst="roundRect">
            <a:avLst>
              <a:gd name="adj" fmla="val 6651"/>
            </a:avLst>
          </a:prstGeom>
          <a:solidFill>
            <a:srgbClr val="FFCC8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lnSpc>
                <a:spcPct val="300000"/>
              </a:lnSpc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7" name="Rounded Rectangle"/>
          <p:cNvSpPr/>
          <p:nvPr/>
        </p:nvSpPr>
        <p:spPr>
          <a:xfrm>
            <a:off x="12418926" y="1973780"/>
            <a:ext cx="4813866" cy="3927511"/>
          </a:xfrm>
          <a:prstGeom prst="roundRect">
            <a:avLst>
              <a:gd name="adj" fmla="val 6651"/>
            </a:avLst>
          </a:prstGeom>
          <a:solidFill>
            <a:srgbClr val="FFCC8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lnSpc>
                <a:spcPct val="300000"/>
              </a:lnSpc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8" name="Rounded Rectangle"/>
          <p:cNvSpPr/>
          <p:nvPr/>
        </p:nvSpPr>
        <p:spPr>
          <a:xfrm>
            <a:off x="17779564" y="1973780"/>
            <a:ext cx="4813866" cy="3927511"/>
          </a:xfrm>
          <a:prstGeom prst="roundRect">
            <a:avLst>
              <a:gd name="adj" fmla="val 6651"/>
            </a:avLst>
          </a:prstGeom>
          <a:solidFill>
            <a:srgbClr val="FFCC8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lnSpc>
                <a:spcPct val="300000"/>
              </a:lnSpc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39" name="Screenshot 2021-11-17 at 2.17.37.png" descr="Screenshot 2021-11-17 at 2.17.37.png"/>
          <p:cNvPicPr>
            <a:picLocks noChangeAspect="1"/>
          </p:cNvPicPr>
          <p:nvPr/>
        </p:nvPicPr>
        <p:blipFill>
          <a:blip r:embed="rId2"/>
          <a:srcRect l="23003" t="36021" r="52193" b="48696"/>
          <a:stretch>
            <a:fillRect/>
          </a:stretch>
        </p:blipFill>
        <p:spPr>
          <a:xfrm>
            <a:off x="12775404" y="3003075"/>
            <a:ext cx="4110756" cy="1424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Screenshot 2021-11-17 at 2.17.37.png" descr="Screenshot 2021-11-17 at 2.17.37.png"/>
          <p:cNvPicPr>
            <a:picLocks noChangeAspect="1"/>
          </p:cNvPicPr>
          <p:nvPr/>
        </p:nvPicPr>
        <p:blipFill>
          <a:blip r:embed="rId2"/>
          <a:srcRect l="54063" t="64876" r="18344" b="19697"/>
          <a:stretch>
            <a:fillRect/>
          </a:stretch>
        </p:blipFill>
        <p:spPr>
          <a:xfrm>
            <a:off x="1818185" y="3513764"/>
            <a:ext cx="4572861" cy="1438347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GDP…"/>
          <p:cNvSpPr txBox="1"/>
          <p:nvPr/>
        </p:nvSpPr>
        <p:spPr>
          <a:xfrm>
            <a:off x="1735186" y="2013749"/>
            <a:ext cx="4776330" cy="1162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defRPr sz="4000" b="0">
                <a:solidFill>
                  <a:srgbClr val="FFFFFF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rPr dirty="0"/>
              <a:t>GDP </a:t>
            </a:r>
          </a:p>
          <a:p>
            <a:pPr algn="l">
              <a:lnSpc>
                <a:spcPct val="90000"/>
              </a:lnSpc>
              <a:defRPr sz="2500" b="0" i="1">
                <a:solidFill>
                  <a:srgbClr val="FFFFFF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rPr dirty="0"/>
              <a:t>from WDI API</a:t>
            </a:r>
          </a:p>
        </p:txBody>
      </p:sp>
      <p:pic>
        <p:nvPicPr>
          <p:cNvPr id="242" name="Screenshot 2021-11-17 at 2.17.37.png" descr="Screenshot 2021-11-17 at 2.17.37.png"/>
          <p:cNvPicPr>
            <a:picLocks noChangeAspect="1"/>
          </p:cNvPicPr>
          <p:nvPr/>
        </p:nvPicPr>
        <p:blipFill>
          <a:blip r:embed="rId2"/>
          <a:srcRect l="54063" t="84522" r="18344" b="512"/>
          <a:stretch>
            <a:fillRect/>
          </a:stretch>
        </p:blipFill>
        <p:spPr>
          <a:xfrm>
            <a:off x="7178823" y="3569718"/>
            <a:ext cx="4572861" cy="1395358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Unemployment…"/>
          <p:cNvSpPr txBox="1"/>
          <p:nvPr/>
        </p:nvSpPr>
        <p:spPr>
          <a:xfrm>
            <a:off x="7178823" y="1966441"/>
            <a:ext cx="4776330" cy="1162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defRPr sz="4000" b="0">
                <a:solidFill>
                  <a:srgbClr val="FFFFFF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t>Unemployment </a:t>
            </a:r>
          </a:p>
          <a:p>
            <a:pPr algn="l">
              <a:lnSpc>
                <a:spcPct val="90000"/>
              </a:lnSpc>
              <a:defRPr sz="2500" b="0" i="1">
                <a:solidFill>
                  <a:srgbClr val="FFFFFF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t>from WDI API</a:t>
            </a:r>
          </a:p>
        </p:txBody>
      </p:sp>
      <p:sp>
        <p:nvSpPr>
          <p:cNvPr id="244" name="Line"/>
          <p:cNvSpPr/>
          <p:nvPr/>
        </p:nvSpPr>
        <p:spPr>
          <a:xfrm>
            <a:off x="4029734" y="5894049"/>
            <a:ext cx="2481781" cy="1735226"/>
          </a:xfrm>
          <a:prstGeom prst="line">
            <a:avLst/>
          </a:prstGeom>
          <a:ln w="63500">
            <a:solidFill>
              <a:srgbClr val="FFD479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45" name="Line"/>
          <p:cNvSpPr/>
          <p:nvPr/>
        </p:nvSpPr>
        <p:spPr>
          <a:xfrm flipH="1">
            <a:off x="7178823" y="5903553"/>
            <a:ext cx="2534562" cy="1688183"/>
          </a:xfrm>
          <a:prstGeom prst="line">
            <a:avLst/>
          </a:prstGeom>
          <a:ln w="63500">
            <a:solidFill>
              <a:srgbClr val="FFD479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46" name="Inner Join"/>
          <p:cNvSpPr txBox="1"/>
          <p:nvPr/>
        </p:nvSpPr>
        <p:spPr>
          <a:xfrm>
            <a:off x="5903171" y="7520037"/>
            <a:ext cx="1920241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424242"/>
                </a:solidFill>
              </a:defRPr>
            </a:lvl1pPr>
          </a:lstStyle>
          <a:p>
            <a:r>
              <a:t>Inner Join</a:t>
            </a:r>
          </a:p>
        </p:txBody>
      </p:sp>
      <p:pic>
        <p:nvPicPr>
          <p:cNvPr id="247" name="Screenshot 2021-11-17 at 2.17.37.png" descr="Screenshot 2021-11-17 at 2.17.37.png"/>
          <p:cNvPicPr>
            <a:picLocks noChangeAspect="1"/>
          </p:cNvPicPr>
          <p:nvPr/>
        </p:nvPicPr>
        <p:blipFill>
          <a:blip r:embed="rId2"/>
          <a:srcRect l="46678" t="36021" r="28577" b="49934"/>
          <a:stretch>
            <a:fillRect/>
          </a:stretch>
        </p:blipFill>
        <p:spPr>
          <a:xfrm>
            <a:off x="12775404" y="4485968"/>
            <a:ext cx="4101004" cy="1309497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Country Codes…"/>
          <p:cNvSpPr txBox="1"/>
          <p:nvPr/>
        </p:nvSpPr>
        <p:spPr>
          <a:xfrm>
            <a:off x="12622460" y="1915641"/>
            <a:ext cx="4776329" cy="1162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defRPr sz="4000" b="0">
                <a:solidFill>
                  <a:srgbClr val="FFFFFF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t>Country Codes</a:t>
            </a:r>
          </a:p>
          <a:p>
            <a:pPr algn="l">
              <a:lnSpc>
                <a:spcPct val="90000"/>
              </a:lnSpc>
              <a:defRPr sz="2500" b="0" i="1">
                <a:solidFill>
                  <a:srgbClr val="FFFFFF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t>from Eurostat API</a:t>
            </a:r>
          </a:p>
        </p:txBody>
      </p:sp>
      <p:pic>
        <p:nvPicPr>
          <p:cNvPr id="249" name="Screenshot 2021-11-17 at 2.17.37.png" descr="Screenshot 2021-11-17 at 2.17.37.png"/>
          <p:cNvPicPr>
            <a:picLocks noChangeAspect="1"/>
          </p:cNvPicPr>
          <p:nvPr/>
        </p:nvPicPr>
        <p:blipFill>
          <a:blip r:embed="rId2"/>
          <a:srcRect l="700" t="2252" r="77709" b="74340"/>
          <a:stretch>
            <a:fillRect/>
          </a:stretch>
        </p:blipFill>
        <p:spPr>
          <a:xfrm>
            <a:off x="18003684" y="2936107"/>
            <a:ext cx="4365511" cy="2662706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Eurostat DW…"/>
          <p:cNvSpPr txBox="1"/>
          <p:nvPr/>
        </p:nvSpPr>
        <p:spPr>
          <a:xfrm>
            <a:off x="17910021" y="1877541"/>
            <a:ext cx="4776329" cy="1162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defRPr sz="4000" b="0">
                <a:solidFill>
                  <a:srgbClr val="FFFFFF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t>Eurostat DW</a:t>
            </a:r>
          </a:p>
          <a:p>
            <a:pPr algn="l">
              <a:lnSpc>
                <a:spcPct val="90000"/>
              </a:lnSpc>
              <a:defRPr sz="2500" b="0" i="1">
                <a:solidFill>
                  <a:srgbClr val="FFFFFF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t>from SQL</a:t>
            </a:r>
          </a:p>
        </p:txBody>
      </p:sp>
      <p:sp>
        <p:nvSpPr>
          <p:cNvPr id="251" name="Line"/>
          <p:cNvSpPr/>
          <p:nvPr/>
        </p:nvSpPr>
        <p:spPr>
          <a:xfrm>
            <a:off x="14751009" y="5894049"/>
            <a:ext cx="2481782" cy="1735226"/>
          </a:xfrm>
          <a:prstGeom prst="line">
            <a:avLst/>
          </a:prstGeom>
          <a:ln w="63500">
            <a:solidFill>
              <a:srgbClr val="FFD479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2" name="Line"/>
          <p:cNvSpPr/>
          <p:nvPr/>
        </p:nvSpPr>
        <p:spPr>
          <a:xfrm flipH="1">
            <a:off x="17921875" y="5889705"/>
            <a:ext cx="2534562" cy="1715687"/>
          </a:xfrm>
          <a:prstGeom prst="line">
            <a:avLst/>
          </a:prstGeom>
          <a:ln w="63500">
            <a:solidFill>
              <a:srgbClr val="FFD479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3" name="Left Outer Join"/>
          <p:cNvSpPr txBox="1"/>
          <p:nvPr/>
        </p:nvSpPr>
        <p:spPr>
          <a:xfrm>
            <a:off x="16228459" y="7520037"/>
            <a:ext cx="2823973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424242"/>
                </a:solidFill>
              </a:defRPr>
            </a:lvl1pPr>
          </a:lstStyle>
          <a:p>
            <a:r>
              <a:t>Left Outer Join</a:t>
            </a:r>
          </a:p>
        </p:txBody>
      </p:sp>
      <p:pic>
        <p:nvPicPr>
          <p:cNvPr id="254" name="Screenshot 2021-11-17 at 2.32.10.png" descr="Screenshot 2021-11-17 at 2.32.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048" y="8212497"/>
            <a:ext cx="2488487" cy="1395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Screenshot 2021-11-17 at 2.31.59.png" descr="Screenshot 2021-11-17 at 2.31.5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1167" y="8255360"/>
            <a:ext cx="2158560" cy="1309688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Using the 3 letter country code"/>
          <p:cNvSpPr txBox="1"/>
          <p:nvPr/>
        </p:nvSpPr>
        <p:spPr>
          <a:xfrm>
            <a:off x="9347315" y="7526195"/>
            <a:ext cx="5357242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/>
            </a:lvl1pPr>
          </a:lstStyle>
          <a:p>
            <a:r>
              <a:t>Using the 3 letter country code</a:t>
            </a:r>
          </a:p>
        </p:txBody>
      </p:sp>
      <p:sp>
        <p:nvSpPr>
          <p:cNvPr id="257" name="Line"/>
          <p:cNvSpPr/>
          <p:nvPr/>
        </p:nvSpPr>
        <p:spPr>
          <a:xfrm>
            <a:off x="7982596" y="9143723"/>
            <a:ext cx="2621712" cy="1715721"/>
          </a:xfrm>
          <a:prstGeom prst="line">
            <a:avLst/>
          </a:prstGeom>
          <a:ln w="63500">
            <a:solidFill>
              <a:srgbClr val="FFD479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8" name="Line"/>
          <p:cNvSpPr/>
          <p:nvPr/>
        </p:nvSpPr>
        <p:spPr>
          <a:xfrm flipH="1">
            <a:off x="14051499" y="9143602"/>
            <a:ext cx="2534561" cy="1715688"/>
          </a:xfrm>
          <a:prstGeom prst="line">
            <a:avLst/>
          </a:prstGeom>
          <a:ln w="63500">
            <a:solidFill>
              <a:srgbClr val="FFD479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9" name="Left Outer Join"/>
          <p:cNvSpPr txBox="1"/>
          <p:nvPr/>
        </p:nvSpPr>
        <p:spPr>
          <a:xfrm>
            <a:off x="10922364" y="9239995"/>
            <a:ext cx="2823973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424242"/>
                </a:solidFill>
              </a:defRPr>
            </a:lvl1pPr>
          </a:lstStyle>
          <a:p>
            <a:r>
              <a:t>Left Outer Join</a:t>
            </a:r>
          </a:p>
        </p:txBody>
      </p:sp>
      <p:pic>
        <p:nvPicPr>
          <p:cNvPr id="260" name="Screenshot 2021-11-17 at 2.31.59.png" descr="Screenshot 2021-11-17 at 2.31.5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4498" y="9804868"/>
            <a:ext cx="2158560" cy="130968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61" name="Table"/>
          <p:cNvGraphicFramePr/>
          <p:nvPr/>
        </p:nvGraphicFramePr>
        <p:xfrm>
          <a:off x="10785485" y="11172667"/>
          <a:ext cx="3076585" cy="1772913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3076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09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olidFill>
                            <a:srgbClr val="424242"/>
                          </a:solidFill>
                          <a:latin typeface="Open Sans Regular"/>
                          <a:ea typeface="Open Sans Regular"/>
                          <a:cs typeface="Open Sans Regular"/>
                          <a:sym typeface="Open Sans Regular"/>
                        </a:rPr>
                        <a:t>Final Table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971"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971"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62" name="WhatsApp Image 2021-11-16 at 23.25.54.jpeg" descr="WhatsApp Image 2021-11-16 at 23.25.54.jpeg"/>
          <p:cNvPicPr>
            <a:picLocks noChangeAspect="1"/>
          </p:cNvPicPr>
          <p:nvPr/>
        </p:nvPicPr>
        <p:blipFill>
          <a:blip r:embed="rId5"/>
          <a:srcRect t="13435"/>
          <a:stretch>
            <a:fillRect/>
          </a:stretch>
        </p:blipFill>
        <p:spPr>
          <a:xfrm>
            <a:off x="8765397" y="11114555"/>
            <a:ext cx="7116757" cy="2772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150-1507724_torre-eiffel-vector-graphic-design-hd-png-download.png.jpeg" descr="150-1507724_torre-eiffel-vector-graphic-design-hd-png-download.png.jpeg"/>
          <p:cNvPicPr>
            <a:picLocks noChangeAspect="1"/>
          </p:cNvPicPr>
          <p:nvPr/>
        </p:nvPicPr>
        <p:blipFill>
          <a:blip r:embed="rId6"/>
          <a:srcRect l="29059" t="7605" r="28998" b="7321"/>
          <a:stretch>
            <a:fillRect/>
          </a:stretch>
        </p:blipFill>
        <p:spPr>
          <a:xfrm>
            <a:off x="21378475" y="618981"/>
            <a:ext cx="651284" cy="8822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600" extrusionOk="0">
                <a:moveTo>
                  <a:pt x="7823" y="0"/>
                </a:moveTo>
                <a:lnTo>
                  <a:pt x="7823" y="719"/>
                </a:lnTo>
                <a:cubicBezTo>
                  <a:pt x="7823" y="1386"/>
                  <a:pt x="7839" y="1450"/>
                  <a:pt x="8060" y="1613"/>
                </a:cubicBezTo>
                <a:cubicBezTo>
                  <a:pt x="8191" y="1709"/>
                  <a:pt x="8401" y="1788"/>
                  <a:pt x="8533" y="1788"/>
                </a:cubicBezTo>
                <a:cubicBezTo>
                  <a:pt x="8666" y="1788"/>
                  <a:pt x="8798" y="1817"/>
                  <a:pt x="8823" y="1846"/>
                </a:cubicBezTo>
                <a:cubicBezTo>
                  <a:pt x="8878" y="1914"/>
                  <a:pt x="8586" y="3545"/>
                  <a:pt x="8257" y="5043"/>
                </a:cubicBezTo>
                <a:cubicBezTo>
                  <a:pt x="7325" y="9290"/>
                  <a:pt x="6243" y="12095"/>
                  <a:pt x="4063" y="15935"/>
                </a:cubicBezTo>
                <a:cubicBezTo>
                  <a:pt x="4023" y="16005"/>
                  <a:pt x="4433" y="16022"/>
                  <a:pt x="5904" y="16022"/>
                </a:cubicBezTo>
                <a:lnTo>
                  <a:pt x="7784" y="16022"/>
                </a:lnTo>
                <a:lnTo>
                  <a:pt x="8152" y="15109"/>
                </a:lnTo>
                <a:cubicBezTo>
                  <a:pt x="8352" y="14608"/>
                  <a:pt x="8659" y="13841"/>
                  <a:pt x="8836" y="13409"/>
                </a:cubicBezTo>
                <a:cubicBezTo>
                  <a:pt x="9013" y="12976"/>
                  <a:pt x="9237" y="12411"/>
                  <a:pt x="9336" y="12155"/>
                </a:cubicBezTo>
                <a:lnTo>
                  <a:pt x="9520" y="11689"/>
                </a:lnTo>
                <a:lnTo>
                  <a:pt x="10769" y="11689"/>
                </a:lnTo>
                <a:lnTo>
                  <a:pt x="12018" y="11689"/>
                </a:lnTo>
                <a:lnTo>
                  <a:pt x="12399" y="12622"/>
                </a:lnTo>
                <a:cubicBezTo>
                  <a:pt x="12607" y="13133"/>
                  <a:pt x="12898" y="13842"/>
                  <a:pt x="13043" y="14196"/>
                </a:cubicBezTo>
                <a:cubicBezTo>
                  <a:pt x="13189" y="14550"/>
                  <a:pt x="13414" y="15105"/>
                  <a:pt x="13543" y="15430"/>
                </a:cubicBezTo>
                <a:lnTo>
                  <a:pt x="13780" y="16022"/>
                </a:lnTo>
                <a:lnTo>
                  <a:pt x="15647" y="16022"/>
                </a:lnTo>
                <a:cubicBezTo>
                  <a:pt x="16673" y="16023"/>
                  <a:pt x="17501" y="16004"/>
                  <a:pt x="17501" y="15984"/>
                </a:cubicBezTo>
                <a:cubicBezTo>
                  <a:pt x="17501" y="15963"/>
                  <a:pt x="17262" y="15504"/>
                  <a:pt x="16962" y="14963"/>
                </a:cubicBezTo>
                <a:cubicBezTo>
                  <a:pt x="15064" y="11545"/>
                  <a:pt x="13742" y="7750"/>
                  <a:pt x="13004" y="3615"/>
                </a:cubicBezTo>
                <a:cubicBezTo>
                  <a:pt x="12650" y="1631"/>
                  <a:pt x="12644" y="1790"/>
                  <a:pt x="13043" y="1788"/>
                </a:cubicBezTo>
                <a:cubicBezTo>
                  <a:pt x="13585" y="1785"/>
                  <a:pt x="13727" y="1548"/>
                  <a:pt x="13727" y="680"/>
                </a:cubicBezTo>
                <a:lnTo>
                  <a:pt x="13727" y="0"/>
                </a:lnTo>
                <a:lnTo>
                  <a:pt x="10769" y="0"/>
                </a:lnTo>
                <a:lnTo>
                  <a:pt x="7823" y="0"/>
                </a:lnTo>
                <a:close/>
                <a:moveTo>
                  <a:pt x="3379" y="17159"/>
                </a:moveTo>
                <a:lnTo>
                  <a:pt x="1709" y="19326"/>
                </a:lnTo>
                <a:cubicBezTo>
                  <a:pt x="791" y="20516"/>
                  <a:pt x="23" y="21512"/>
                  <a:pt x="0" y="21541"/>
                </a:cubicBezTo>
                <a:cubicBezTo>
                  <a:pt x="-23" y="21571"/>
                  <a:pt x="1083" y="21600"/>
                  <a:pt x="2459" y="21600"/>
                </a:cubicBezTo>
                <a:lnTo>
                  <a:pt x="4957" y="21600"/>
                </a:lnTo>
                <a:lnTo>
                  <a:pt x="5194" y="21347"/>
                </a:lnTo>
                <a:cubicBezTo>
                  <a:pt x="5571" y="20938"/>
                  <a:pt x="6774" y="20140"/>
                  <a:pt x="7389" y="19899"/>
                </a:cubicBezTo>
                <a:cubicBezTo>
                  <a:pt x="8467" y="19478"/>
                  <a:pt x="9269" y="19347"/>
                  <a:pt x="10729" y="19346"/>
                </a:cubicBezTo>
                <a:cubicBezTo>
                  <a:pt x="12178" y="19344"/>
                  <a:pt x="12826" y="19438"/>
                  <a:pt x="13911" y="19812"/>
                </a:cubicBezTo>
                <a:cubicBezTo>
                  <a:pt x="14794" y="20116"/>
                  <a:pt x="15649" y="20643"/>
                  <a:pt x="16396" y="21337"/>
                </a:cubicBezTo>
                <a:lnTo>
                  <a:pt x="16686" y="21600"/>
                </a:lnTo>
                <a:lnTo>
                  <a:pt x="19131" y="21580"/>
                </a:lnTo>
                <a:lnTo>
                  <a:pt x="21577" y="21561"/>
                </a:lnTo>
                <a:lnTo>
                  <a:pt x="19894" y="19384"/>
                </a:lnTo>
                <a:lnTo>
                  <a:pt x="18211" y="17198"/>
                </a:lnTo>
                <a:lnTo>
                  <a:pt x="10795" y="17179"/>
                </a:lnTo>
                <a:lnTo>
                  <a:pt x="3379" y="17159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64" name="paris"/>
          <p:cNvSpPr txBox="1"/>
          <p:nvPr/>
        </p:nvSpPr>
        <p:spPr>
          <a:xfrm>
            <a:off x="22088888" y="723558"/>
            <a:ext cx="1638549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Cousine for Powerline"/>
                <a:ea typeface="Cousine for Powerline"/>
                <a:cs typeface="Cousine for Powerline"/>
                <a:sym typeface="Cousine for Powerline"/>
              </a:defRPr>
            </a:lvl1pPr>
          </a:lstStyle>
          <a:p>
            <a:r>
              <a:t>paris</a:t>
            </a:r>
          </a:p>
        </p:txBody>
      </p:sp>
      <p:sp>
        <p:nvSpPr>
          <p:cNvPr id="265" name="Line"/>
          <p:cNvSpPr/>
          <p:nvPr/>
        </p:nvSpPr>
        <p:spPr>
          <a:xfrm flipV="1">
            <a:off x="21015778" y="659423"/>
            <a:ext cx="1" cy="801371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0940162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Data Analysis"/>
          <p:cNvSpPr txBox="1"/>
          <p:nvPr/>
        </p:nvSpPr>
        <p:spPr>
          <a:xfrm>
            <a:off x="884284" y="618608"/>
            <a:ext cx="7223245" cy="174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>
              <a:lnSpc>
                <a:spcPct val="90000"/>
              </a:lnSpc>
              <a:defRPr sz="5000" b="0">
                <a:solidFill>
                  <a:srgbClr val="222222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Data Analysis</a:t>
            </a:r>
          </a:p>
          <a:p>
            <a:pPr algn="l">
              <a:lnSpc>
                <a:spcPct val="90000"/>
              </a:lnSpc>
              <a:defRPr sz="5000" b="0">
                <a:solidFill>
                  <a:srgbClr val="222222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 </a:t>
            </a:r>
          </a:p>
        </p:txBody>
      </p:sp>
      <p:pic>
        <p:nvPicPr>
          <p:cNvPr id="269" name="150-1507724_torre-eiffel-vector-graphic-design-hd-png-download.png.jpeg" descr="150-1507724_torre-eiffel-vector-graphic-design-hd-png-download.png.jpeg"/>
          <p:cNvPicPr>
            <a:picLocks noChangeAspect="1"/>
          </p:cNvPicPr>
          <p:nvPr/>
        </p:nvPicPr>
        <p:blipFill>
          <a:blip r:embed="rId2"/>
          <a:srcRect l="29059" t="7605" r="28998" b="7321"/>
          <a:stretch>
            <a:fillRect/>
          </a:stretch>
        </p:blipFill>
        <p:spPr>
          <a:xfrm>
            <a:off x="21378475" y="618981"/>
            <a:ext cx="651284" cy="8822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600" extrusionOk="0">
                <a:moveTo>
                  <a:pt x="7823" y="0"/>
                </a:moveTo>
                <a:lnTo>
                  <a:pt x="7823" y="719"/>
                </a:lnTo>
                <a:cubicBezTo>
                  <a:pt x="7823" y="1386"/>
                  <a:pt x="7839" y="1450"/>
                  <a:pt x="8060" y="1613"/>
                </a:cubicBezTo>
                <a:cubicBezTo>
                  <a:pt x="8191" y="1709"/>
                  <a:pt x="8401" y="1788"/>
                  <a:pt x="8533" y="1788"/>
                </a:cubicBezTo>
                <a:cubicBezTo>
                  <a:pt x="8666" y="1788"/>
                  <a:pt x="8798" y="1817"/>
                  <a:pt x="8823" y="1846"/>
                </a:cubicBezTo>
                <a:cubicBezTo>
                  <a:pt x="8878" y="1914"/>
                  <a:pt x="8586" y="3545"/>
                  <a:pt x="8257" y="5043"/>
                </a:cubicBezTo>
                <a:cubicBezTo>
                  <a:pt x="7325" y="9290"/>
                  <a:pt x="6243" y="12095"/>
                  <a:pt x="4063" y="15935"/>
                </a:cubicBezTo>
                <a:cubicBezTo>
                  <a:pt x="4023" y="16005"/>
                  <a:pt x="4433" y="16022"/>
                  <a:pt x="5904" y="16022"/>
                </a:cubicBezTo>
                <a:lnTo>
                  <a:pt x="7784" y="16022"/>
                </a:lnTo>
                <a:lnTo>
                  <a:pt x="8152" y="15109"/>
                </a:lnTo>
                <a:cubicBezTo>
                  <a:pt x="8352" y="14608"/>
                  <a:pt x="8659" y="13841"/>
                  <a:pt x="8836" y="13409"/>
                </a:cubicBezTo>
                <a:cubicBezTo>
                  <a:pt x="9013" y="12976"/>
                  <a:pt x="9237" y="12411"/>
                  <a:pt x="9336" y="12155"/>
                </a:cubicBezTo>
                <a:lnTo>
                  <a:pt x="9520" y="11689"/>
                </a:lnTo>
                <a:lnTo>
                  <a:pt x="10769" y="11689"/>
                </a:lnTo>
                <a:lnTo>
                  <a:pt x="12018" y="11689"/>
                </a:lnTo>
                <a:lnTo>
                  <a:pt x="12399" y="12622"/>
                </a:lnTo>
                <a:cubicBezTo>
                  <a:pt x="12607" y="13133"/>
                  <a:pt x="12898" y="13842"/>
                  <a:pt x="13043" y="14196"/>
                </a:cubicBezTo>
                <a:cubicBezTo>
                  <a:pt x="13189" y="14550"/>
                  <a:pt x="13414" y="15105"/>
                  <a:pt x="13543" y="15430"/>
                </a:cubicBezTo>
                <a:lnTo>
                  <a:pt x="13780" y="16022"/>
                </a:lnTo>
                <a:lnTo>
                  <a:pt x="15647" y="16022"/>
                </a:lnTo>
                <a:cubicBezTo>
                  <a:pt x="16673" y="16023"/>
                  <a:pt x="17501" y="16004"/>
                  <a:pt x="17501" y="15984"/>
                </a:cubicBezTo>
                <a:cubicBezTo>
                  <a:pt x="17501" y="15963"/>
                  <a:pt x="17262" y="15504"/>
                  <a:pt x="16962" y="14963"/>
                </a:cubicBezTo>
                <a:cubicBezTo>
                  <a:pt x="15064" y="11545"/>
                  <a:pt x="13742" y="7750"/>
                  <a:pt x="13004" y="3615"/>
                </a:cubicBezTo>
                <a:cubicBezTo>
                  <a:pt x="12650" y="1631"/>
                  <a:pt x="12644" y="1790"/>
                  <a:pt x="13043" y="1788"/>
                </a:cubicBezTo>
                <a:cubicBezTo>
                  <a:pt x="13585" y="1785"/>
                  <a:pt x="13727" y="1548"/>
                  <a:pt x="13727" y="680"/>
                </a:cubicBezTo>
                <a:lnTo>
                  <a:pt x="13727" y="0"/>
                </a:lnTo>
                <a:lnTo>
                  <a:pt x="10769" y="0"/>
                </a:lnTo>
                <a:lnTo>
                  <a:pt x="7823" y="0"/>
                </a:lnTo>
                <a:close/>
                <a:moveTo>
                  <a:pt x="3379" y="17159"/>
                </a:moveTo>
                <a:lnTo>
                  <a:pt x="1709" y="19326"/>
                </a:lnTo>
                <a:cubicBezTo>
                  <a:pt x="791" y="20516"/>
                  <a:pt x="23" y="21512"/>
                  <a:pt x="0" y="21541"/>
                </a:cubicBezTo>
                <a:cubicBezTo>
                  <a:pt x="-23" y="21571"/>
                  <a:pt x="1083" y="21600"/>
                  <a:pt x="2459" y="21600"/>
                </a:cubicBezTo>
                <a:lnTo>
                  <a:pt x="4957" y="21600"/>
                </a:lnTo>
                <a:lnTo>
                  <a:pt x="5194" y="21347"/>
                </a:lnTo>
                <a:cubicBezTo>
                  <a:pt x="5571" y="20938"/>
                  <a:pt x="6774" y="20140"/>
                  <a:pt x="7389" y="19899"/>
                </a:cubicBezTo>
                <a:cubicBezTo>
                  <a:pt x="8467" y="19478"/>
                  <a:pt x="9269" y="19347"/>
                  <a:pt x="10729" y="19346"/>
                </a:cubicBezTo>
                <a:cubicBezTo>
                  <a:pt x="12178" y="19344"/>
                  <a:pt x="12826" y="19438"/>
                  <a:pt x="13911" y="19812"/>
                </a:cubicBezTo>
                <a:cubicBezTo>
                  <a:pt x="14794" y="20116"/>
                  <a:pt x="15649" y="20643"/>
                  <a:pt x="16396" y="21337"/>
                </a:cubicBezTo>
                <a:lnTo>
                  <a:pt x="16686" y="21600"/>
                </a:lnTo>
                <a:lnTo>
                  <a:pt x="19131" y="21580"/>
                </a:lnTo>
                <a:lnTo>
                  <a:pt x="21577" y="21561"/>
                </a:lnTo>
                <a:lnTo>
                  <a:pt x="19894" y="19384"/>
                </a:lnTo>
                <a:lnTo>
                  <a:pt x="18211" y="17198"/>
                </a:lnTo>
                <a:lnTo>
                  <a:pt x="10795" y="17179"/>
                </a:lnTo>
                <a:lnTo>
                  <a:pt x="3379" y="17159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70" name="paris"/>
          <p:cNvSpPr txBox="1"/>
          <p:nvPr/>
        </p:nvSpPr>
        <p:spPr>
          <a:xfrm>
            <a:off x="22088888" y="723558"/>
            <a:ext cx="1638549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Cousine for Powerline"/>
                <a:ea typeface="Cousine for Powerline"/>
                <a:cs typeface="Cousine for Powerline"/>
                <a:sym typeface="Cousine for Powerline"/>
              </a:defRPr>
            </a:lvl1pPr>
          </a:lstStyle>
          <a:p>
            <a:r>
              <a:t>paris</a:t>
            </a:r>
          </a:p>
        </p:txBody>
      </p:sp>
      <p:sp>
        <p:nvSpPr>
          <p:cNvPr id="271" name="Line"/>
          <p:cNvSpPr/>
          <p:nvPr/>
        </p:nvSpPr>
        <p:spPr>
          <a:xfrm flipV="1">
            <a:off x="21015778" y="659423"/>
            <a:ext cx="1" cy="801371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75" name="Analysis - Linear Regression"/>
          <p:cNvSpPr txBox="1"/>
          <p:nvPr/>
        </p:nvSpPr>
        <p:spPr>
          <a:xfrm>
            <a:off x="1319750" y="2320974"/>
            <a:ext cx="6705772" cy="560450"/>
          </a:xfrm>
          <a:prstGeom prst="rect">
            <a:avLst/>
          </a:prstGeom>
          <a:solidFill>
            <a:srgbClr val="FFDEA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Analysis - Linear Regression</a:t>
            </a:r>
          </a:p>
        </p:txBody>
      </p:sp>
      <p:sp>
        <p:nvSpPr>
          <p:cNvPr id="276" name="Analysis - Scatter Plots"/>
          <p:cNvSpPr txBox="1"/>
          <p:nvPr/>
        </p:nvSpPr>
        <p:spPr>
          <a:xfrm>
            <a:off x="8813403" y="2320974"/>
            <a:ext cx="6705772" cy="560450"/>
          </a:xfrm>
          <a:prstGeom prst="rect">
            <a:avLst/>
          </a:prstGeom>
          <a:solidFill>
            <a:srgbClr val="FFDEA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Analysis - Scatter Plots</a:t>
            </a:r>
          </a:p>
        </p:txBody>
      </p:sp>
      <p:sp>
        <p:nvSpPr>
          <p:cNvPr id="277" name="Analysis - Bar Charts"/>
          <p:cNvSpPr txBox="1"/>
          <p:nvPr/>
        </p:nvSpPr>
        <p:spPr>
          <a:xfrm>
            <a:off x="16250760" y="2320974"/>
            <a:ext cx="6705772" cy="560450"/>
          </a:xfrm>
          <a:prstGeom prst="rect">
            <a:avLst/>
          </a:prstGeom>
          <a:solidFill>
            <a:srgbClr val="FFDEA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Analysis - Bar Charts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52B0297-A14C-FB42-A4D1-2FCF2A468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037" y="3805739"/>
            <a:ext cx="6425197" cy="6995774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DE86750-3FE1-094F-9FC5-9DCBCB5763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764" y="3805739"/>
            <a:ext cx="6457767" cy="7264988"/>
          </a:xfrm>
          <a:prstGeom prst="rect">
            <a:avLst/>
          </a:prstGeom>
        </p:spPr>
      </p:pic>
      <p:pic>
        <p:nvPicPr>
          <p:cNvPr id="19" name="Screenshot 2021-11-17 at 1.15.19.png" descr="Screenshot 2021-11-17 at 1.15.19.png">
            <a:extLst>
              <a:ext uri="{FF2B5EF4-FFF2-40B4-BE49-F238E27FC236}">
                <a16:creationId xmlns:a16="http://schemas.microsoft.com/office/drawing/2014/main" id="{DFF1F0D9-3F5F-384D-A6C6-24DFCF4AE2F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9846" t="6613" r="16794" b="455"/>
          <a:stretch>
            <a:fillRect/>
          </a:stretch>
        </p:blipFill>
        <p:spPr>
          <a:xfrm>
            <a:off x="9959385" y="3390030"/>
            <a:ext cx="4006008" cy="9569803"/>
          </a:xfrm>
          <a:prstGeom prst="rect">
            <a:avLst/>
          </a:prstGeom>
          <a:ln w="63500">
            <a:solidFill>
              <a:srgbClr val="FED08A"/>
            </a:solidFill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Rounded Rectangle"/>
          <p:cNvSpPr/>
          <p:nvPr/>
        </p:nvSpPr>
        <p:spPr>
          <a:xfrm>
            <a:off x="-2024390" y="1783355"/>
            <a:ext cx="27485312" cy="12181290"/>
          </a:xfrm>
          <a:prstGeom prst="roundRect">
            <a:avLst>
              <a:gd name="adj" fmla="val 2687"/>
            </a:avLst>
          </a:prstGeom>
          <a:solidFill>
            <a:srgbClr val="A775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80" name="150-1507724_torre-eiffel-vector-graphic-design-hd-png-download.png.jpeg" descr="150-1507724_torre-eiffel-vector-graphic-design-hd-png-download.png.jpeg"/>
          <p:cNvPicPr>
            <a:picLocks noChangeAspect="1"/>
          </p:cNvPicPr>
          <p:nvPr/>
        </p:nvPicPr>
        <p:blipFill>
          <a:blip r:embed="rId2"/>
          <a:srcRect l="29059" t="7605" r="28998" b="7321"/>
          <a:stretch>
            <a:fillRect/>
          </a:stretch>
        </p:blipFill>
        <p:spPr>
          <a:xfrm>
            <a:off x="6132699" y="6202599"/>
            <a:ext cx="651283" cy="882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600" extrusionOk="0">
                <a:moveTo>
                  <a:pt x="7823" y="0"/>
                </a:moveTo>
                <a:lnTo>
                  <a:pt x="7823" y="719"/>
                </a:lnTo>
                <a:cubicBezTo>
                  <a:pt x="7823" y="1386"/>
                  <a:pt x="7839" y="1450"/>
                  <a:pt x="8060" y="1613"/>
                </a:cubicBezTo>
                <a:cubicBezTo>
                  <a:pt x="8191" y="1709"/>
                  <a:pt x="8401" y="1788"/>
                  <a:pt x="8533" y="1788"/>
                </a:cubicBezTo>
                <a:cubicBezTo>
                  <a:pt x="8666" y="1788"/>
                  <a:pt x="8798" y="1817"/>
                  <a:pt x="8823" y="1846"/>
                </a:cubicBezTo>
                <a:cubicBezTo>
                  <a:pt x="8878" y="1914"/>
                  <a:pt x="8586" y="3545"/>
                  <a:pt x="8257" y="5043"/>
                </a:cubicBezTo>
                <a:cubicBezTo>
                  <a:pt x="7325" y="9290"/>
                  <a:pt x="6243" y="12095"/>
                  <a:pt x="4063" y="15935"/>
                </a:cubicBezTo>
                <a:cubicBezTo>
                  <a:pt x="4023" y="16005"/>
                  <a:pt x="4433" y="16022"/>
                  <a:pt x="5904" y="16022"/>
                </a:cubicBezTo>
                <a:lnTo>
                  <a:pt x="7784" y="16022"/>
                </a:lnTo>
                <a:lnTo>
                  <a:pt x="8152" y="15109"/>
                </a:lnTo>
                <a:cubicBezTo>
                  <a:pt x="8352" y="14608"/>
                  <a:pt x="8659" y="13841"/>
                  <a:pt x="8836" y="13409"/>
                </a:cubicBezTo>
                <a:cubicBezTo>
                  <a:pt x="9013" y="12976"/>
                  <a:pt x="9237" y="12411"/>
                  <a:pt x="9336" y="12155"/>
                </a:cubicBezTo>
                <a:lnTo>
                  <a:pt x="9520" y="11689"/>
                </a:lnTo>
                <a:lnTo>
                  <a:pt x="10769" y="11689"/>
                </a:lnTo>
                <a:lnTo>
                  <a:pt x="12018" y="11689"/>
                </a:lnTo>
                <a:lnTo>
                  <a:pt x="12399" y="12622"/>
                </a:lnTo>
                <a:cubicBezTo>
                  <a:pt x="12607" y="13133"/>
                  <a:pt x="12898" y="13842"/>
                  <a:pt x="13043" y="14196"/>
                </a:cubicBezTo>
                <a:cubicBezTo>
                  <a:pt x="13189" y="14550"/>
                  <a:pt x="13414" y="15105"/>
                  <a:pt x="13543" y="15430"/>
                </a:cubicBezTo>
                <a:lnTo>
                  <a:pt x="13780" y="16022"/>
                </a:lnTo>
                <a:lnTo>
                  <a:pt x="15647" y="16022"/>
                </a:lnTo>
                <a:cubicBezTo>
                  <a:pt x="16673" y="16023"/>
                  <a:pt x="17501" y="16004"/>
                  <a:pt x="17501" y="15984"/>
                </a:cubicBezTo>
                <a:cubicBezTo>
                  <a:pt x="17501" y="15963"/>
                  <a:pt x="17262" y="15504"/>
                  <a:pt x="16962" y="14963"/>
                </a:cubicBezTo>
                <a:cubicBezTo>
                  <a:pt x="15064" y="11545"/>
                  <a:pt x="13742" y="7750"/>
                  <a:pt x="13004" y="3615"/>
                </a:cubicBezTo>
                <a:cubicBezTo>
                  <a:pt x="12650" y="1631"/>
                  <a:pt x="12644" y="1790"/>
                  <a:pt x="13043" y="1788"/>
                </a:cubicBezTo>
                <a:cubicBezTo>
                  <a:pt x="13585" y="1785"/>
                  <a:pt x="13727" y="1548"/>
                  <a:pt x="13727" y="680"/>
                </a:cubicBezTo>
                <a:lnTo>
                  <a:pt x="13727" y="0"/>
                </a:lnTo>
                <a:lnTo>
                  <a:pt x="10769" y="0"/>
                </a:lnTo>
                <a:lnTo>
                  <a:pt x="7823" y="0"/>
                </a:lnTo>
                <a:close/>
                <a:moveTo>
                  <a:pt x="3379" y="17159"/>
                </a:moveTo>
                <a:lnTo>
                  <a:pt x="1709" y="19326"/>
                </a:lnTo>
                <a:cubicBezTo>
                  <a:pt x="791" y="20516"/>
                  <a:pt x="23" y="21512"/>
                  <a:pt x="0" y="21541"/>
                </a:cubicBezTo>
                <a:cubicBezTo>
                  <a:pt x="-23" y="21571"/>
                  <a:pt x="1083" y="21600"/>
                  <a:pt x="2459" y="21600"/>
                </a:cubicBezTo>
                <a:lnTo>
                  <a:pt x="4957" y="21600"/>
                </a:lnTo>
                <a:lnTo>
                  <a:pt x="5194" y="21347"/>
                </a:lnTo>
                <a:cubicBezTo>
                  <a:pt x="5571" y="20938"/>
                  <a:pt x="6774" y="20140"/>
                  <a:pt x="7389" y="19899"/>
                </a:cubicBezTo>
                <a:cubicBezTo>
                  <a:pt x="8467" y="19478"/>
                  <a:pt x="9269" y="19347"/>
                  <a:pt x="10729" y="19346"/>
                </a:cubicBezTo>
                <a:cubicBezTo>
                  <a:pt x="12178" y="19344"/>
                  <a:pt x="12826" y="19438"/>
                  <a:pt x="13911" y="19812"/>
                </a:cubicBezTo>
                <a:cubicBezTo>
                  <a:pt x="14794" y="20116"/>
                  <a:pt x="15649" y="20643"/>
                  <a:pt x="16396" y="21337"/>
                </a:cubicBezTo>
                <a:lnTo>
                  <a:pt x="16686" y="21600"/>
                </a:lnTo>
                <a:lnTo>
                  <a:pt x="19131" y="21580"/>
                </a:lnTo>
                <a:lnTo>
                  <a:pt x="21577" y="21561"/>
                </a:lnTo>
                <a:lnTo>
                  <a:pt x="19894" y="19384"/>
                </a:lnTo>
                <a:lnTo>
                  <a:pt x="18211" y="17198"/>
                </a:lnTo>
                <a:lnTo>
                  <a:pt x="10795" y="17179"/>
                </a:lnTo>
                <a:lnTo>
                  <a:pt x="3379" y="17159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81" name="paris"/>
          <p:cNvSpPr txBox="1"/>
          <p:nvPr/>
        </p:nvSpPr>
        <p:spPr>
          <a:xfrm>
            <a:off x="6843113" y="6307176"/>
            <a:ext cx="1638549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Cousine for Powerline"/>
                <a:ea typeface="Cousine for Powerline"/>
                <a:cs typeface="Cousine for Powerline"/>
                <a:sym typeface="Cousine for Powerline"/>
              </a:defRPr>
            </a:lvl1pPr>
          </a:lstStyle>
          <a:p>
            <a:r>
              <a:t>paris</a:t>
            </a:r>
          </a:p>
        </p:txBody>
      </p:sp>
      <p:sp>
        <p:nvSpPr>
          <p:cNvPr id="282" name="Line"/>
          <p:cNvSpPr/>
          <p:nvPr/>
        </p:nvSpPr>
        <p:spPr>
          <a:xfrm flipV="1">
            <a:off x="5770002" y="6243041"/>
            <a:ext cx="1" cy="801371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83" name="OUR RESULTS"/>
          <p:cNvSpPr txBox="1"/>
          <p:nvPr/>
        </p:nvSpPr>
        <p:spPr>
          <a:xfrm>
            <a:off x="721992" y="6161126"/>
            <a:ext cx="4531878" cy="965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5000" b="0">
                <a:solidFill>
                  <a:srgbClr val="222222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r>
              <a:t>OUR RESULTS </a:t>
            </a:r>
          </a:p>
        </p:txBody>
      </p:sp>
      <p:sp>
        <p:nvSpPr>
          <p:cNvPr id="284" name="Square"/>
          <p:cNvSpPr/>
          <p:nvPr/>
        </p:nvSpPr>
        <p:spPr>
          <a:xfrm>
            <a:off x="15014861" y="7326021"/>
            <a:ext cx="2503070" cy="2503070"/>
          </a:xfrm>
          <a:prstGeom prst="rect">
            <a:avLst/>
          </a:prstGeom>
          <a:solidFill>
            <a:srgbClr val="A775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Screenshot 2021-11-17 at 3.21.33.png" descr="Screenshot 2021-11-17 at 3.21.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4430" y="1759116"/>
            <a:ext cx="7965032" cy="61895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9" name="Screenshot 2021-11-17 at 3.22.24.png" descr="Screenshot 2021-11-17 at 3.22.2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540" y="2207801"/>
            <a:ext cx="6887510" cy="5270442"/>
          </a:xfrm>
          <a:prstGeom prst="rect">
            <a:avLst/>
          </a:prstGeom>
          <a:ln w="12700">
            <a:miter lim="400000"/>
          </a:ln>
        </p:spPr>
      </p:pic>
      <p:pic>
        <p:nvPicPr>
          <p:cNvPr id="480" name="Screenshot 2021-11-17 at 3.23.33.png" descr="Screenshot 2021-11-17 at 3.23.3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02" y="7604548"/>
            <a:ext cx="8281726" cy="5954051"/>
          </a:xfrm>
          <a:prstGeom prst="rect">
            <a:avLst/>
          </a:prstGeom>
          <a:ln w="12700">
            <a:miter lim="400000"/>
          </a:ln>
        </p:spPr>
      </p:pic>
      <p:sp>
        <p:nvSpPr>
          <p:cNvPr id="481" name="Our Results"/>
          <p:cNvSpPr txBox="1"/>
          <p:nvPr/>
        </p:nvSpPr>
        <p:spPr>
          <a:xfrm>
            <a:off x="884284" y="746035"/>
            <a:ext cx="7223245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>
              <a:lnSpc>
                <a:spcPct val="90000"/>
              </a:lnSpc>
              <a:defRPr sz="5000" b="0">
                <a:solidFill>
                  <a:srgbClr val="222222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rPr lang="en-US" dirty="0"/>
              <a:t>Bar charts</a:t>
            </a:r>
            <a:endParaRPr dirty="0"/>
          </a:p>
          <a:p>
            <a:pPr algn="l">
              <a:lnSpc>
                <a:spcPct val="90000"/>
              </a:lnSpc>
              <a:defRPr sz="5000" b="0">
                <a:solidFill>
                  <a:srgbClr val="222222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rPr dirty="0"/>
              <a:t> </a:t>
            </a:r>
          </a:p>
        </p:txBody>
      </p:sp>
      <p:pic>
        <p:nvPicPr>
          <p:cNvPr id="482" name="150-1507724_torre-eiffel-vector-graphic-design-hd-png-download.png.jpeg" descr="150-1507724_torre-eiffel-vector-graphic-design-hd-png-download.png.jpeg"/>
          <p:cNvPicPr>
            <a:picLocks noChangeAspect="1"/>
          </p:cNvPicPr>
          <p:nvPr/>
        </p:nvPicPr>
        <p:blipFill>
          <a:blip r:embed="rId5"/>
          <a:srcRect l="29059" t="7605" r="28998" b="7321"/>
          <a:stretch>
            <a:fillRect/>
          </a:stretch>
        </p:blipFill>
        <p:spPr>
          <a:xfrm>
            <a:off x="21378475" y="618981"/>
            <a:ext cx="651284" cy="8822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600" extrusionOk="0">
                <a:moveTo>
                  <a:pt x="7823" y="0"/>
                </a:moveTo>
                <a:lnTo>
                  <a:pt x="7823" y="719"/>
                </a:lnTo>
                <a:cubicBezTo>
                  <a:pt x="7823" y="1386"/>
                  <a:pt x="7839" y="1450"/>
                  <a:pt x="8060" y="1613"/>
                </a:cubicBezTo>
                <a:cubicBezTo>
                  <a:pt x="8191" y="1709"/>
                  <a:pt x="8401" y="1788"/>
                  <a:pt x="8533" y="1788"/>
                </a:cubicBezTo>
                <a:cubicBezTo>
                  <a:pt x="8666" y="1788"/>
                  <a:pt x="8798" y="1817"/>
                  <a:pt x="8823" y="1846"/>
                </a:cubicBezTo>
                <a:cubicBezTo>
                  <a:pt x="8878" y="1914"/>
                  <a:pt x="8586" y="3545"/>
                  <a:pt x="8257" y="5043"/>
                </a:cubicBezTo>
                <a:cubicBezTo>
                  <a:pt x="7325" y="9290"/>
                  <a:pt x="6243" y="12095"/>
                  <a:pt x="4063" y="15935"/>
                </a:cubicBezTo>
                <a:cubicBezTo>
                  <a:pt x="4023" y="16005"/>
                  <a:pt x="4433" y="16022"/>
                  <a:pt x="5904" y="16022"/>
                </a:cubicBezTo>
                <a:lnTo>
                  <a:pt x="7784" y="16022"/>
                </a:lnTo>
                <a:lnTo>
                  <a:pt x="8152" y="15109"/>
                </a:lnTo>
                <a:cubicBezTo>
                  <a:pt x="8352" y="14608"/>
                  <a:pt x="8659" y="13841"/>
                  <a:pt x="8836" y="13409"/>
                </a:cubicBezTo>
                <a:cubicBezTo>
                  <a:pt x="9013" y="12976"/>
                  <a:pt x="9237" y="12411"/>
                  <a:pt x="9336" y="12155"/>
                </a:cubicBezTo>
                <a:lnTo>
                  <a:pt x="9520" y="11689"/>
                </a:lnTo>
                <a:lnTo>
                  <a:pt x="10769" y="11689"/>
                </a:lnTo>
                <a:lnTo>
                  <a:pt x="12018" y="11689"/>
                </a:lnTo>
                <a:lnTo>
                  <a:pt x="12399" y="12622"/>
                </a:lnTo>
                <a:cubicBezTo>
                  <a:pt x="12607" y="13133"/>
                  <a:pt x="12898" y="13842"/>
                  <a:pt x="13043" y="14196"/>
                </a:cubicBezTo>
                <a:cubicBezTo>
                  <a:pt x="13189" y="14550"/>
                  <a:pt x="13414" y="15105"/>
                  <a:pt x="13543" y="15430"/>
                </a:cubicBezTo>
                <a:lnTo>
                  <a:pt x="13780" y="16022"/>
                </a:lnTo>
                <a:lnTo>
                  <a:pt x="15647" y="16022"/>
                </a:lnTo>
                <a:cubicBezTo>
                  <a:pt x="16673" y="16023"/>
                  <a:pt x="17501" y="16004"/>
                  <a:pt x="17501" y="15984"/>
                </a:cubicBezTo>
                <a:cubicBezTo>
                  <a:pt x="17501" y="15963"/>
                  <a:pt x="17262" y="15504"/>
                  <a:pt x="16962" y="14963"/>
                </a:cubicBezTo>
                <a:cubicBezTo>
                  <a:pt x="15064" y="11545"/>
                  <a:pt x="13742" y="7750"/>
                  <a:pt x="13004" y="3615"/>
                </a:cubicBezTo>
                <a:cubicBezTo>
                  <a:pt x="12650" y="1631"/>
                  <a:pt x="12644" y="1790"/>
                  <a:pt x="13043" y="1788"/>
                </a:cubicBezTo>
                <a:cubicBezTo>
                  <a:pt x="13585" y="1785"/>
                  <a:pt x="13727" y="1548"/>
                  <a:pt x="13727" y="680"/>
                </a:cubicBezTo>
                <a:lnTo>
                  <a:pt x="13727" y="0"/>
                </a:lnTo>
                <a:lnTo>
                  <a:pt x="10769" y="0"/>
                </a:lnTo>
                <a:lnTo>
                  <a:pt x="7823" y="0"/>
                </a:lnTo>
                <a:close/>
                <a:moveTo>
                  <a:pt x="3379" y="17159"/>
                </a:moveTo>
                <a:lnTo>
                  <a:pt x="1709" y="19326"/>
                </a:lnTo>
                <a:cubicBezTo>
                  <a:pt x="791" y="20516"/>
                  <a:pt x="23" y="21512"/>
                  <a:pt x="0" y="21541"/>
                </a:cubicBezTo>
                <a:cubicBezTo>
                  <a:pt x="-23" y="21571"/>
                  <a:pt x="1083" y="21600"/>
                  <a:pt x="2459" y="21600"/>
                </a:cubicBezTo>
                <a:lnTo>
                  <a:pt x="4957" y="21600"/>
                </a:lnTo>
                <a:lnTo>
                  <a:pt x="5194" y="21347"/>
                </a:lnTo>
                <a:cubicBezTo>
                  <a:pt x="5571" y="20938"/>
                  <a:pt x="6774" y="20140"/>
                  <a:pt x="7389" y="19899"/>
                </a:cubicBezTo>
                <a:cubicBezTo>
                  <a:pt x="8467" y="19478"/>
                  <a:pt x="9269" y="19347"/>
                  <a:pt x="10729" y="19346"/>
                </a:cubicBezTo>
                <a:cubicBezTo>
                  <a:pt x="12178" y="19344"/>
                  <a:pt x="12826" y="19438"/>
                  <a:pt x="13911" y="19812"/>
                </a:cubicBezTo>
                <a:cubicBezTo>
                  <a:pt x="14794" y="20116"/>
                  <a:pt x="15649" y="20643"/>
                  <a:pt x="16396" y="21337"/>
                </a:cubicBezTo>
                <a:lnTo>
                  <a:pt x="16686" y="21600"/>
                </a:lnTo>
                <a:lnTo>
                  <a:pt x="19131" y="21580"/>
                </a:lnTo>
                <a:lnTo>
                  <a:pt x="21577" y="21561"/>
                </a:lnTo>
                <a:lnTo>
                  <a:pt x="19894" y="19384"/>
                </a:lnTo>
                <a:lnTo>
                  <a:pt x="18211" y="17198"/>
                </a:lnTo>
                <a:lnTo>
                  <a:pt x="10795" y="17179"/>
                </a:lnTo>
                <a:lnTo>
                  <a:pt x="3379" y="17159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83" name="paris"/>
          <p:cNvSpPr txBox="1"/>
          <p:nvPr/>
        </p:nvSpPr>
        <p:spPr>
          <a:xfrm>
            <a:off x="22088888" y="723558"/>
            <a:ext cx="1638549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Cousine for Powerline"/>
                <a:ea typeface="Cousine for Powerline"/>
                <a:cs typeface="Cousine for Powerline"/>
                <a:sym typeface="Cousine for Powerline"/>
              </a:defRPr>
            </a:lvl1pPr>
          </a:lstStyle>
          <a:p>
            <a:r>
              <a:t>paris</a:t>
            </a:r>
          </a:p>
        </p:txBody>
      </p:sp>
      <p:sp>
        <p:nvSpPr>
          <p:cNvPr id="484" name="Line"/>
          <p:cNvSpPr/>
          <p:nvPr/>
        </p:nvSpPr>
        <p:spPr>
          <a:xfrm flipV="1">
            <a:off x="21015778" y="659423"/>
            <a:ext cx="1" cy="801371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85" name="Rectangle"/>
          <p:cNvSpPr/>
          <p:nvPr/>
        </p:nvSpPr>
        <p:spPr>
          <a:xfrm>
            <a:off x="1558532" y="1986147"/>
            <a:ext cx="5410697" cy="503075"/>
          </a:xfrm>
          <a:prstGeom prst="rect">
            <a:avLst/>
          </a:prstGeom>
          <a:solidFill>
            <a:srgbClr val="A775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86" name="Gini by Region"/>
          <p:cNvSpPr txBox="1"/>
          <p:nvPr/>
        </p:nvSpPr>
        <p:spPr>
          <a:xfrm>
            <a:off x="1607090" y="1958284"/>
            <a:ext cx="499004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/>
              <a:t>Gini by Region</a:t>
            </a:r>
          </a:p>
        </p:txBody>
      </p:sp>
      <p:sp>
        <p:nvSpPr>
          <p:cNvPr id="487" name="Rectangle"/>
          <p:cNvSpPr/>
          <p:nvPr/>
        </p:nvSpPr>
        <p:spPr>
          <a:xfrm>
            <a:off x="1051690" y="7552125"/>
            <a:ext cx="7583017" cy="587676"/>
          </a:xfrm>
          <a:prstGeom prst="rect">
            <a:avLst/>
          </a:prstGeom>
          <a:solidFill>
            <a:srgbClr val="A775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88" name="Mean Gini by Subcontinent"/>
          <p:cNvSpPr txBox="1"/>
          <p:nvPr/>
        </p:nvSpPr>
        <p:spPr>
          <a:xfrm>
            <a:off x="1051690" y="7568519"/>
            <a:ext cx="6335201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b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Mean Gini by Subcontinent</a:t>
            </a:r>
          </a:p>
        </p:txBody>
      </p:sp>
      <p:sp>
        <p:nvSpPr>
          <p:cNvPr id="489" name="Rectangle"/>
          <p:cNvSpPr/>
          <p:nvPr/>
        </p:nvSpPr>
        <p:spPr>
          <a:xfrm>
            <a:off x="10333758" y="1704857"/>
            <a:ext cx="7766386" cy="553265"/>
          </a:xfrm>
          <a:prstGeom prst="rect">
            <a:avLst/>
          </a:prstGeom>
          <a:solidFill>
            <a:srgbClr val="A775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90" name="Gini by Income Group"/>
          <p:cNvSpPr txBox="1"/>
          <p:nvPr/>
        </p:nvSpPr>
        <p:spPr>
          <a:xfrm>
            <a:off x="10517391" y="1702142"/>
            <a:ext cx="6488395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b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Gini by Income Group</a:t>
            </a:r>
          </a:p>
        </p:txBody>
      </p:sp>
      <p:sp>
        <p:nvSpPr>
          <p:cNvPr id="16" name="We collected data from 5 sources:…">
            <a:extLst>
              <a:ext uri="{FF2B5EF4-FFF2-40B4-BE49-F238E27FC236}">
                <a16:creationId xmlns:a16="http://schemas.microsoft.com/office/drawing/2014/main" id="{1D5C3014-8CE3-3147-B8CC-EDC31988D1CB}"/>
              </a:ext>
            </a:extLst>
          </p:cNvPr>
          <p:cNvSpPr txBox="1"/>
          <p:nvPr/>
        </p:nvSpPr>
        <p:spPr>
          <a:xfrm>
            <a:off x="10244430" y="8857012"/>
            <a:ext cx="13164263" cy="36860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90000"/>
              </a:lnSpc>
              <a:defRPr sz="2400" b="0">
                <a:solidFill>
                  <a:srgbClr val="1C1C1C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We </a:t>
            </a:r>
            <a:r>
              <a:rPr lang="en-US" dirty="0"/>
              <a:t>find that</a:t>
            </a:r>
            <a:r>
              <a:rPr dirty="0"/>
              <a:t>: </a:t>
            </a:r>
          </a:p>
          <a:p>
            <a:pPr marL="317500" indent="-317500" algn="l">
              <a:lnSpc>
                <a:spcPct val="150000"/>
              </a:lnSpc>
              <a:buSzPct val="125000"/>
              <a:buChar char="•"/>
              <a:defRPr sz="2400" b="0">
                <a:solidFill>
                  <a:srgbClr val="1C1C1C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lang="en-US" dirty="0"/>
              <a:t>Among greater regions (continents), the countries of Europe are the least inequal, Asia comes second</a:t>
            </a:r>
          </a:p>
          <a:p>
            <a:pPr marL="317500" indent="-317500" algn="l">
              <a:lnSpc>
                <a:spcPct val="150000"/>
              </a:lnSpc>
              <a:buSzPct val="125000"/>
              <a:buChar char="•"/>
              <a:defRPr sz="2400" b="0">
                <a:solidFill>
                  <a:srgbClr val="1C1C1C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lang="en-US" dirty="0"/>
              <a:t>Higher income countries tend to be less inequal - social security could be key</a:t>
            </a:r>
          </a:p>
          <a:p>
            <a:pPr marL="317500" indent="-317500" algn="l">
              <a:lnSpc>
                <a:spcPct val="150000"/>
              </a:lnSpc>
              <a:buSzPct val="125000"/>
              <a:buChar char="•"/>
              <a:defRPr sz="2400" b="0">
                <a:solidFill>
                  <a:srgbClr val="1C1C1C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lang="en-US" dirty="0"/>
              <a:t>Among subcontinents, Central America is the least, while Western Europe is the most equal in terms of income distribution</a:t>
            </a:r>
            <a:endParaRPr dirty="0"/>
          </a:p>
          <a:p>
            <a:pPr marL="317500" indent="-317500" algn="l">
              <a:lnSpc>
                <a:spcPct val="150000"/>
              </a:lnSpc>
              <a:buSzPct val="125000"/>
              <a:buChar char="•"/>
              <a:defRPr sz="2400" b="0">
                <a:solidFill>
                  <a:srgbClr val="1C1C1C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Our Results"/>
          <p:cNvSpPr txBox="1"/>
          <p:nvPr/>
        </p:nvSpPr>
        <p:spPr>
          <a:xfrm>
            <a:off x="884284" y="746035"/>
            <a:ext cx="13048284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1" algn="l">
              <a:lnSpc>
                <a:spcPct val="90000"/>
              </a:lnSpc>
              <a:defRPr sz="5000" b="0">
                <a:solidFill>
                  <a:srgbClr val="222222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rPr lang="en-US" dirty="0"/>
              <a:t>Scatter plots and correlation matrix</a:t>
            </a:r>
            <a:endParaRPr dirty="0"/>
          </a:p>
          <a:p>
            <a:pPr algn="l">
              <a:lnSpc>
                <a:spcPct val="90000"/>
              </a:lnSpc>
              <a:defRPr sz="5000" b="0">
                <a:solidFill>
                  <a:srgbClr val="222222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rPr dirty="0"/>
              <a:t> </a:t>
            </a:r>
          </a:p>
        </p:txBody>
      </p:sp>
      <p:pic>
        <p:nvPicPr>
          <p:cNvPr id="455" name="150-1507724_torre-eiffel-vector-graphic-design-hd-png-download.png.jpeg" descr="150-1507724_torre-eiffel-vector-graphic-design-hd-png-download.png.jpeg"/>
          <p:cNvPicPr>
            <a:picLocks noChangeAspect="1"/>
          </p:cNvPicPr>
          <p:nvPr/>
        </p:nvPicPr>
        <p:blipFill>
          <a:blip r:embed="rId2"/>
          <a:srcRect l="29059" t="7605" r="28998" b="7321"/>
          <a:stretch>
            <a:fillRect/>
          </a:stretch>
        </p:blipFill>
        <p:spPr>
          <a:xfrm>
            <a:off x="21378475" y="618981"/>
            <a:ext cx="651284" cy="8822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600" extrusionOk="0">
                <a:moveTo>
                  <a:pt x="7823" y="0"/>
                </a:moveTo>
                <a:lnTo>
                  <a:pt x="7823" y="719"/>
                </a:lnTo>
                <a:cubicBezTo>
                  <a:pt x="7823" y="1386"/>
                  <a:pt x="7839" y="1450"/>
                  <a:pt x="8060" y="1613"/>
                </a:cubicBezTo>
                <a:cubicBezTo>
                  <a:pt x="8191" y="1709"/>
                  <a:pt x="8401" y="1788"/>
                  <a:pt x="8533" y="1788"/>
                </a:cubicBezTo>
                <a:cubicBezTo>
                  <a:pt x="8666" y="1788"/>
                  <a:pt x="8798" y="1817"/>
                  <a:pt x="8823" y="1846"/>
                </a:cubicBezTo>
                <a:cubicBezTo>
                  <a:pt x="8878" y="1914"/>
                  <a:pt x="8586" y="3545"/>
                  <a:pt x="8257" y="5043"/>
                </a:cubicBezTo>
                <a:cubicBezTo>
                  <a:pt x="7325" y="9290"/>
                  <a:pt x="6243" y="12095"/>
                  <a:pt x="4063" y="15935"/>
                </a:cubicBezTo>
                <a:cubicBezTo>
                  <a:pt x="4023" y="16005"/>
                  <a:pt x="4433" y="16022"/>
                  <a:pt x="5904" y="16022"/>
                </a:cubicBezTo>
                <a:lnTo>
                  <a:pt x="7784" y="16022"/>
                </a:lnTo>
                <a:lnTo>
                  <a:pt x="8152" y="15109"/>
                </a:lnTo>
                <a:cubicBezTo>
                  <a:pt x="8352" y="14608"/>
                  <a:pt x="8659" y="13841"/>
                  <a:pt x="8836" y="13409"/>
                </a:cubicBezTo>
                <a:cubicBezTo>
                  <a:pt x="9013" y="12976"/>
                  <a:pt x="9237" y="12411"/>
                  <a:pt x="9336" y="12155"/>
                </a:cubicBezTo>
                <a:lnTo>
                  <a:pt x="9520" y="11689"/>
                </a:lnTo>
                <a:lnTo>
                  <a:pt x="10769" y="11689"/>
                </a:lnTo>
                <a:lnTo>
                  <a:pt x="12018" y="11689"/>
                </a:lnTo>
                <a:lnTo>
                  <a:pt x="12399" y="12622"/>
                </a:lnTo>
                <a:cubicBezTo>
                  <a:pt x="12607" y="13133"/>
                  <a:pt x="12898" y="13842"/>
                  <a:pt x="13043" y="14196"/>
                </a:cubicBezTo>
                <a:cubicBezTo>
                  <a:pt x="13189" y="14550"/>
                  <a:pt x="13414" y="15105"/>
                  <a:pt x="13543" y="15430"/>
                </a:cubicBezTo>
                <a:lnTo>
                  <a:pt x="13780" y="16022"/>
                </a:lnTo>
                <a:lnTo>
                  <a:pt x="15647" y="16022"/>
                </a:lnTo>
                <a:cubicBezTo>
                  <a:pt x="16673" y="16023"/>
                  <a:pt x="17501" y="16004"/>
                  <a:pt x="17501" y="15984"/>
                </a:cubicBezTo>
                <a:cubicBezTo>
                  <a:pt x="17501" y="15963"/>
                  <a:pt x="17262" y="15504"/>
                  <a:pt x="16962" y="14963"/>
                </a:cubicBezTo>
                <a:cubicBezTo>
                  <a:pt x="15064" y="11545"/>
                  <a:pt x="13742" y="7750"/>
                  <a:pt x="13004" y="3615"/>
                </a:cubicBezTo>
                <a:cubicBezTo>
                  <a:pt x="12650" y="1631"/>
                  <a:pt x="12644" y="1790"/>
                  <a:pt x="13043" y="1788"/>
                </a:cubicBezTo>
                <a:cubicBezTo>
                  <a:pt x="13585" y="1785"/>
                  <a:pt x="13727" y="1548"/>
                  <a:pt x="13727" y="680"/>
                </a:cubicBezTo>
                <a:lnTo>
                  <a:pt x="13727" y="0"/>
                </a:lnTo>
                <a:lnTo>
                  <a:pt x="10769" y="0"/>
                </a:lnTo>
                <a:lnTo>
                  <a:pt x="7823" y="0"/>
                </a:lnTo>
                <a:close/>
                <a:moveTo>
                  <a:pt x="3379" y="17159"/>
                </a:moveTo>
                <a:lnTo>
                  <a:pt x="1709" y="19326"/>
                </a:lnTo>
                <a:cubicBezTo>
                  <a:pt x="791" y="20516"/>
                  <a:pt x="23" y="21512"/>
                  <a:pt x="0" y="21541"/>
                </a:cubicBezTo>
                <a:cubicBezTo>
                  <a:pt x="-23" y="21571"/>
                  <a:pt x="1083" y="21600"/>
                  <a:pt x="2459" y="21600"/>
                </a:cubicBezTo>
                <a:lnTo>
                  <a:pt x="4957" y="21600"/>
                </a:lnTo>
                <a:lnTo>
                  <a:pt x="5194" y="21347"/>
                </a:lnTo>
                <a:cubicBezTo>
                  <a:pt x="5571" y="20938"/>
                  <a:pt x="6774" y="20140"/>
                  <a:pt x="7389" y="19899"/>
                </a:cubicBezTo>
                <a:cubicBezTo>
                  <a:pt x="8467" y="19478"/>
                  <a:pt x="9269" y="19347"/>
                  <a:pt x="10729" y="19346"/>
                </a:cubicBezTo>
                <a:cubicBezTo>
                  <a:pt x="12178" y="19344"/>
                  <a:pt x="12826" y="19438"/>
                  <a:pt x="13911" y="19812"/>
                </a:cubicBezTo>
                <a:cubicBezTo>
                  <a:pt x="14794" y="20116"/>
                  <a:pt x="15649" y="20643"/>
                  <a:pt x="16396" y="21337"/>
                </a:cubicBezTo>
                <a:lnTo>
                  <a:pt x="16686" y="21600"/>
                </a:lnTo>
                <a:lnTo>
                  <a:pt x="19131" y="21580"/>
                </a:lnTo>
                <a:lnTo>
                  <a:pt x="21577" y="21561"/>
                </a:lnTo>
                <a:lnTo>
                  <a:pt x="19894" y="19384"/>
                </a:lnTo>
                <a:lnTo>
                  <a:pt x="18211" y="17198"/>
                </a:lnTo>
                <a:lnTo>
                  <a:pt x="10795" y="17179"/>
                </a:lnTo>
                <a:lnTo>
                  <a:pt x="3379" y="17159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56" name="paris"/>
          <p:cNvSpPr txBox="1"/>
          <p:nvPr/>
        </p:nvSpPr>
        <p:spPr>
          <a:xfrm>
            <a:off x="22088888" y="723558"/>
            <a:ext cx="1638549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Cousine for Powerline"/>
                <a:ea typeface="Cousine for Powerline"/>
                <a:cs typeface="Cousine for Powerline"/>
                <a:sym typeface="Cousine for Powerline"/>
              </a:defRPr>
            </a:lvl1pPr>
          </a:lstStyle>
          <a:p>
            <a:r>
              <a:t>paris</a:t>
            </a:r>
          </a:p>
        </p:txBody>
      </p:sp>
      <p:sp>
        <p:nvSpPr>
          <p:cNvPr id="457" name="Line"/>
          <p:cNvSpPr/>
          <p:nvPr/>
        </p:nvSpPr>
        <p:spPr>
          <a:xfrm flipV="1">
            <a:off x="21015778" y="659423"/>
            <a:ext cx="1" cy="801371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459" name="Screenshot 2021-11-17 at 3.15.45.png" descr="Screenshot 2021-11-17 at 3.15.4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630" y="2049552"/>
            <a:ext cx="6802014" cy="4880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460" name="Screenshot 2021-11-17 at 3.19.55.png" descr="Screenshot 2021-11-17 at 3.19.5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320" y="7851751"/>
            <a:ext cx="6636209" cy="4880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462" name="Screenshot 2021-11-17 at 3.20.41.png" descr="Screenshot 2021-11-17 at 3.20.4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7736" y="7799535"/>
            <a:ext cx="7051366" cy="517043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Screenshot 2021-11-17 at 3.21.13.png" descr="Screenshot 2021-11-17 at 3.21.1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9178" y="2049552"/>
            <a:ext cx="7223245" cy="5269344"/>
          </a:xfrm>
          <a:prstGeom prst="rect">
            <a:avLst/>
          </a:prstGeom>
          <a:ln w="12700">
            <a:miter lim="400000"/>
          </a:ln>
        </p:spPr>
      </p:pic>
      <p:sp>
        <p:nvSpPr>
          <p:cNvPr id="464" name="Rectangle"/>
          <p:cNvSpPr/>
          <p:nvPr/>
        </p:nvSpPr>
        <p:spPr>
          <a:xfrm>
            <a:off x="1361923" y="1786594"/>
            <a:ext cx="6502855" cy="503075"/>
          </a:xfrm>
          <a:prstGeom prst="rect">
            <a:avLst/>
          </a:prstGeom>
          <a:solidFill>
            <a:srgbClr val="A775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65" name="Gini &amp; Life Expectancy"/>
          <p:cNvSpPr txBox="1"/>
          <p:nvPr/>
        </p:nvSpPr>
        <p:spPr>
          <a:xfrm>
            <a:off x="1410481" y="1758731"/>
            <a:ext cx="626918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Gini &amp; Life Expectancy</a:t>
            </a:r>
          </a:p>
        </p:txBody>
      </p:sp>
      <p:sp>
        <p:nvSpPr>
          <p:cNvPr id="466" name="Rectangle"/>
          <p:cNvSpPr/>
          <p:nvPr/>
        </p:nvSpPr>
        <p:spPr>
          <a:xfrm>
            <a:off x="1426192" y="7546052"/>
            <a:ext cx="6502855" cy="503075"/>
          </a:xfrm>
          <a:prstGeom prst="rect">
            <a:avLst/>
          </a:prstGeom>
          <a:solidFill>
            <a:srgbClr val="A775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67" name="Gini &amp; Log GDP per capita"/>
          <p:cNvSpPr txBox="1"/>
          <p:nvPr/>
        </p:nvSpPr>
        <p:spPr>
          <a:xfrm>
            <a:off x="1471320" y="7518189"/>
            <a:ext cx="626918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Gini &amp; Log GDP per capita</a:t>
            </a:r>
          </a:p>
        </p:txBody>
      </p:sp>
      <p:sp>
        <p:nvSpPr>
          <p:cNvPr id="470" name="Rectangle"/>
          <p:cNvSpPr/>
          <p:nvPr/>
        </p:nvSpPr>
        <p:spPr>
          <a:xfrm>
            <a:off x="8429178" y="7546053"/>
            <a:ext cx="6502854" cy="503075"/>
          </a:xfrm>
          <a:prstGeom prst="rect">
            <a:avLst/>
          </a:prstGeom>
          <a:solidFill>
            <a:srgbClr val="A775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1" name="Gini &amp; Poverty"/>
          <p:cNvSpPr txBox="1"/>
          <p:nvPr/>
        </p:nvSpPr>
        <p:spPr>
          <a:xfrm>
            <a:off x="8477736" y="7518190"/>
            <a:ext cx="626918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Gini &amp; Poverty</a:t>
            </a:r>
          </a:p>
        </p:txBody>
      </p:sp>
      <p:sp>
        <p:nvSpPr>
          <p:cNvPr id="473" name="Gini &amp; Education"/>
          <p:cNvSpPr txBox="1"/>
          <p:nvPr/>
        </p:nvSpPr>
        <p:spPr>
          <a:xfrm>
            <a:off x="16460576" y="1758731"/>
            <a:ext cx="626918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Gini &amp; Education</a:t>
            </a:r>
          </a:p>
        </p:txBody>
      </p:sp>
      <p:sp>
        <p:nvSpPr>
          <p:cNvPr id="474" name="Rectangle"/>
          <p:cNvSpPr/>
          <p:nvPr/>
        </p:nvSpPr>
        <p:spPr>
          <a:xfrm>
            <a:off x="8429178" y="1801150"/>
            <a:ext cx="6950929" cy="503075"/>
          </a:xfrm>
          <a:prstGeom prst="rect">
            <a:avLst/>
          </a:prstGeom>
          <a:solidFill>
            <a:srgbClr val="A775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5" name="Gini &amp; Unemployment Rate"/>
          <p:cNvSpPr txBox="1"/>
          <p:nvPr/>
        </p:nvSpPr>
        <p:spPr>
          <a:xfrm>
            <a:off x="8522293" y="1770152"/>
            <a:ext cx="626918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/>
              <a:t>Gini &amp; Unemployment Rate</a:t>
            </a:r>
          </a:p>
        </p:txBody>
      </p:sp>
      <p:pic>
        <p:nvPicPr>
          <p:cNvPr id="26" name="Screenshot 2021-11-17 at 3.14.14.png" descr="Screenshot 2021-11-17 at 3.14.14.png">
            <a:extLst>
              <a:ext uri="{FF2B5EF4-FFF2-40B4-BE49-F238E27FC236}">
                <a16:creationId xmlns:a16="http://schemas.microsoft.com/office/drawing/2014/main" id="{454413F9-4612-F441-816B-774C8C718D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53691" y="2159296"/>
            <a:ext cx="5207000" cy="4889501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We collected data from 5 sources:…">
            <a:extLst>
              <a:ext uri="{FF2B5EF4-FFF2-40B4-BE49-F238E27FC236}">
                <a16:creationId xmlns:a16="http://schemas.microsoft.com/office/drawing/2014/main" id="{1378923D-CAFE-1A4C-AEFD-5FCE696E8AD8}"/>
              </a:ext>
            </a:extLst>
          </p:cNvPr>
          <p:cNvSpPr txBox="1"/>
          <p:nvPr/>
        </p:nvSpPr>
        <p:spPr>
          <a:xfrm>
            <a:off x="16460576" y="8086869"/>
            <a:ext cx="6269184" cy="4794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90000"/>
              </a:lnSpc>
              <a:defRPr sz="2400" b="0">
                <a:solidFill>
                  <a:srgbClr val="1C1C1C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We </a:t>
            </a:r>
            <a:r>
              <a:rPr lang="en-US" dirty="0"/>
              <a:t>find that</a:t>
            </a:r>
            <a:r>
              <a:rPr dirty="0"/>
              <a:t>: </a:t>
            </a:r>
          </a:p>
          <a:p>
            <a:pPr marL="317500" indent="-317500" algn="l">
              <a:lnSpc>
                <a:spcPct val="150000"/>
              </a:lnSpc>
              <a:buSzPct val="125000"/>
              <a:buChar char="•"/>
              <a:defRPr sz="2400" b="0">
                <a:solidFill>
                  <a:srgbClr val="1C1C1C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lang="en-US" dirty="0"/>
              <a:t>Poverty is extremely positively correlated with Gini</a:t>
            </a:r>
          </a:p>
          <a:p>
            <a:pPr marL="317500" indent="-317500" algn="l">
              <a:lnSpc>
                <a:spcPct val="150000"/>
              </a:lnSpc>
              <a:buSzPct val="125000"/>
              <a:buChar char="•"/>
              <a:defRPr sz="2400" b="0">
                <a:solidFill>
                  <a:srgbClr val="1C1C1C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lang="en-US" dirty="0"/>
              <a:t>Life expectancy and GDP per Capita are negatively correlated with it</a:t>
            </a:r>
          </a:p>
          <a:p>
            <a:pPr marL="317500" indent="-317500" algn="l">
              <a:lnSpc>
                <a:spcPct val="150000"/>
              </a:lnSpc>
              <a:buSzPct val="125000"/>
              <a:buChar char="•"/>
              <a:defRPr sz="2400" b="0">
                <a:solidFill>
                  <a:srgbClr val="1C1C1C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lang="en-US" dirty="0"/>
              <a:t>Unemployment rate is somewhat positively correlated</a:t>
            </a:r>
            <a:endParaRPr dirty="0"/>
          </a:p>
          <a:p>
            <a:pPr marL="317500" indent="-317500" algn="l">
              <a:lnSpc>
                <a:spcPct val="150000"/>
              </a:lnSpc>
              <a:buSzPct val="125000"/>
              <a:buChar char="•"/>
              <a:defRPr sz="2400" b="0">
                <a:solidFill>
                  <a:srgbClr val="1C1C1C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  <a:p>
            <a:pPr marL="317500" indent="-317500" algn="l">
              <a:lnSpc>
                <a:spcPct val="150000"/>
              </a:lnSpc>
              <a:buSzPct val="125000"/>
              <a:buChar char="•"/>
              <a:defRPr sz="2400" b="0">
                <a:solidFill>
                  <a:srgbClr val="1C1C1C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Screenshot 2021-11-17 at 3.22.34.png" descr="Screenshot 2021-11-17 at 3.22.34.png"/>
          <p:cNvPicPr>
            <a:picLocks noChangeAspect="1"/>
          </p:cNvPicPr>
          <p:nvPr/>
        </p:nvPicPr>
        <p:blipFill>
          <a:blip r:embed="rId2"/>
          <a:srcRect t="3142"/>
          <a:stretch>
            <a:fillRect/>
          </a:stretch>
        </p:blipFill>
        <p:spPr>
          <a:xfrm>
            <a:off x="8107529" y="3812779"/>
            <a:ext cx="7553150" cy="35910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3" name="Screenshot 2021-11-17 at 3.23.16.png" descr="Screenshot 2021-11-17 at 3.23.1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50" y="3703930"/>
            <a:ext cx="6862720" cy="3699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494" name="Screenshot 2021-11-17 at 3.23.51.png" descr="Screenshot 2021-11-17 at 3.23.5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3838" y="3992374"/>
            <a:ext cx="7553150" cy="3252445"/>
          </a:xfrm>
          <a:prstGeom prst="rect">
            <a:avLst/>
          </a:prstGeom>
          <a:ln w="12700">
            <a:miter lim="400000"/>
          </a:ln>
        </p:spPr>
      </p:pic>
      <p:sp>
        <p:nvSpPr>
          <p:cNvPr id="495" name="Our Results"/>
          <p:cNvSpPr txBox="1"/>
          <p:nvPr/>
        </p:nvSpPr>
        <p:spPr>
          <a:xfrm>
            <a:off x="884284" y="746035"/>
            <a:ext cx="7223245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>
              <a:lnSpc>
                <a:spcPct val="90000"/>
              </a:lnSpc>
              <a:defRPr sz="5000" b="0">
                <a:solidFill>
                  <a:srgbClr val="222222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rPr lang="en-US" dirty="0"/>
              <a:t>Regression</a:t>
            </a:r>
            <a:r>
              <a:rPr dirty="0"/>
              <a:t> Results</a:t>
            </a:r>
          </a:p>
          <a:p>
            <a:pPr algn="l">
              <a:lnSpc>
                <a:spcPct val="90000"/>
              </a:lnSpc>
              <a:defRPr sz="5000" b="0">
                <a:solidFill>
                  <a:srgbClr val="222222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rPr dirty="0"/>
              <a:t> </a:t>
            </a:r>
          </a:p>
        </p:txBody>
      </p:sp>
      <p:pic>
        <p:nvPicPr>
          <p:cNvPr id="496" name="150-1507724_torre-eiffel-vector-graphic-design-hd-png-download.png.jpeg" descr="150-1507724_torre-eiffel-vector-graphic-design-hd-png-download.png.jpeg"/>
          <p:cNvPicPr>
            <a:picLocks noChangeAspect="1"/>
          </p:cNvPicPr>
          <p:nvPr/>
        </p:nvPicPr>
        <p:blipFill>
          <a:blip r:embed="rId5"/>
          <a:srcRect l="29059" t="7605" r="28998" b="7321"/>
          <a:stretch>
            <a:fillRect/>
          </a:stretch>
        </p:blipFill>
        <p:spPr>
          <a:xfrm>
            <a:off x="21378475" y="618981"/>
            <a:ext cx="651284" cy="8822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600" extrusionOk="0">
                <a:moveTo>
                  <a:pt x="7823" y="0"/>
                </a:moveTo>
                <a:lnTo>
                  <a:pt x="7823" y="719"/>
                </a:lnTo>
                <a:cubicBezTo>
                  <a:pt x="7823" y="1386"/>
                  <a:pt x="7839" y="1450"/>
                  <a:pt x="8060" y="1613"/>
                </a:cubicBezTo>
                <a:cubicBezTo>
                  <a:pt x="8191" y="1709"/>
                  <a:pt x="8401" y="1788"/>
                  <a:pt x="8533" y="1788"/>
                </a:cubicBezTo>
                <a:cubicBezTo>
                  <a:pt x="8666" y="1788"/>
                  <a:pt x="8798" y="1817"/>
                  <a:pt x="8823" y="1846"/>
                </a:cubicBezTo>
                <a:cubicBezTo>
                  <a:pt x="8878" y="1914"/>
                  <a:pt x="8586" y="3545"/>
                  <a:pt x="8257" y="5043"/>
                </a:cubicBezTo>
                <a:cubicBezTo>
                  <a:pt x="7325" y="9290"/>
                  <a:pt x="6243" y="12095"/>
                  <a:pt x="4063" y="15935"/>
                </a:cubicBezTo>
                <a:cubicBezTo>
                  <a:pt x="4023" y="16005"/>
                  <a:pt x="4433" y="16022"/>
                  <a:pt x="5904" y="16022"/>
                </a:cubicBezTo>
                <a:lnTo>
                  <a:pt x="7784" y="16022"/>
                </a:lnTo>
                <a:lnTo>
                  <a:pt x="8152" y="15109"/>
                </a:lnTo>
                <a:cubicBezTo>
                  <a:pt x="8352" y="14608"/>
                  <a:pt x="8659" y="13841"/>
                  <a:pt x="8836" y="13409"/>
                </a:cubicBezTo>
                <a:cubicBezTo>
                  <a:pt x="9013" y="12976"/>
                  <a:pt x="9237" y="12411"/>
                  <a:pt x="9336" y="12155"/>
                </a:cubicBezTo>
                <a:lnTo>
                  <a:pt x="9520" y="11689"/>
                </a:lnTo>
                <a:lnTo>
                  <a:pt x="10769" y="11689"/>
                </a:lnTo>
                <a:lnTo>
                  <a:pt x="12018" y="11689"/>
                </a:lnTo>
                <a:lnTo>
                  <a:pt x="12399" y="12622"/>
                </a:lnTo>
                <a:cubicBezTo>
                  <a:pt x="12607" y="13133"/>
                  <a:pt x="12898" y="13842"/>
                  <a:pt x="13043" y="14196"/>
                </a:cubicBezTo>
                <a:cubicBezTo>
                  <a:pt x="13189" y="14550"/>
                  <a:pt x="13414" y="15105"/>
                  <a:pt x="13543" y="15430"/>
                </a:cubicBezTo>
                <a:lnTo>
                  <a:pt x="13780" y="16022"/>
                </a:lnTo>
                <a:lnTo>
                  <a:pt x="15647" y="16022"/>
                </a:lnTo>
                <a:cubicBezTo>
                  <a:pt x="16673" y="16023"/>
                  <a:pt x="17501" y="16004"/>
                  <a:pt x="17501" y="15984"/>
                </a:cubicBezTo>
                <a:cubicBezTo>
                  <a:pt x="17501" y="15963"/>
                  <a:pt x="17262" y="15504"/>
                  <a:pt x="16962" y="14963"/>
                </a:cubicBezTo>
                <a:cubicBezTo>
                  <a:pt x="15064" y="11545"/>
                  <a:pt x="13742" y="7750"/>
                  <a:pt x="13004" y="3615"/>
                </a:cubicBezTo>
                <a:cubicBezTo>
                  <a:pt x="12650" y="1631"/>
                  <a:pt x="12644" y="1790"/>
                  <a:pt x="13043" y="1788"/>
                </a:cubicBezTo>
                <a:cubicBezTo>
                  <a:pt x="13585" y="1785"/>
                  <a:pt x="13727" y="1548"/>
                  <a:pt x="13727" y="680"/>
                </a:cubicBezTo>
                <a:lnTo>
                  <a:pt x="13727" y="0"/>
                </a:lnTo>
                <a:lnTo>
                  <a:pt x="10769" y="0"/>
                </a:lnTo>
                <a:lnTo>
                  <a:pt x="7823" y="0"/>
                </a:lnTo>
                <a:close/>
                <a:moveTo>
                  <a:pt x="3379" y="17159"/>
                </a:moveTo>
                <a:lnTo>
                  <a:pt x="1709" y="19326"/>
                </a:lnTo>
                <a:cubicBezTo>
                  <a:pt x="791" y="20516"/>
                  <a:pt x="23" y="21512"/>
                  <a:pt x="0" y="21541"/>
                </a:cubicBezTo>
                <a:cubicBezTo>
                  <a:pt x="-23" y="21571"/>
                  <a:pt x="1083" y="21600"/>
                  <a:pt x="2459" y="21600"/>
                </a:cubicBezTo>
                <a:lnTo>
                  <a:pt x="4957" y="21600"/>
                </a:lnTo>
                <a:lnTo>
                  <a:pt x="5194" y="21347"/>
                </a:lnTo>
                <a:cubicBezTo>
                  <a:pt x="5571" y="20938"/>
                  <a:pt x="6774" y="20140"/>
                  <a:pt x="7389" y="19899"/>
                </a:cubicBezTo>
                <a:cubicBezTo>
                  <a:pt x="8467" y="19478"/>
                  <a:pt x="9269" y="19347"/>
                  <a:pt x="10729" y="19346"/>
                </a:cubicBezTo>
                <a:cubicBezTo>
                  <a:pt x="12178" y="19344"/>
                  <a:pt x="12826" y="19438"/>
                  <a:pt x="13911" y="19812"/>
                </a:cubicBezTo>
                <a:cubicBezTo>
                  <a:pt x="14794" y="20116"/>
                  <a:pt x="15649" y="20643"/>
                  <a:pt x="16396" y="21337"/>
                </a:cubicBezTo>
                <a:lnTo>
                  <a:pt x="16686" y="21600"/>
                </a:lnTo>
                <a:lnTo>
                  <a:pt x="19131" y="21580"/>
                </a:lnTo>
                <a:lnTo>
                  <a:pt x="21577" y="21561"/>
                </a:lnTo>
                <a:lnTo>
                  <a:pt x="19894" y="19384"/>
                </a:lnTo>
                <a:lnTo>
                  <a:pt x="18211" y="17198"/>
                </a:lnTo>
                <a:lnTo>
                  <a:pt x="10795" y="17179"/>
                </a:lnTo>
                <a:lnTo>
                  <a:pt x="3379" y="17159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97" name="paris"/>
          <p:cNvSpPr txBox="1"/>
          <p:nvPr/>
        </p:nvSpPr>
        <p:spPr>
          <a:xfrm>
            <a:off x="22088888" y="723558"/>
            <a:ext cx="1638549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Cousine for Powerline"/>
                <a:ea typeface="Cousine for Powerline"/>
                <a:cs typeface="Cousine for Powerline"/>
                <a:sym typeface="Cousine for Powerline"/>
              </a:defRPr>
            </a:lvl1pPr>
          </a:lstStyle>
          <a:p>
            <a:r>
              <a:t>paris</a:t>
            </a:r>
          </a:p>
        </p:txBody>
      </p:sp>
      <p:sp>
        <p:nvSpPr>
          <p:cNvPr id="498" name="Line"/>
          <p:cNvSpPr/>
          <p:nvPr/>
        </p:nvSpPr>
        <p:spPr>
          <a:xfrm flipV="1">
            <a:off x="21015778" y="659423"/>
            <a:ext cx="1" cy="801371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0" name="We collected data from 5 sources:…">
            <a:extLst>
              <a:ext uri="{FF2B5EF4-FFF2-40B4-BE49-F238E27FC236}">
                <a16:creationId xmlns:a16="http://schemas.microsoft.com/office/drawing/2014/main" id="{2569DE71-DBE5-D340-8C78-0A7943B3AF8E}"/>
              </a:ext>
            </a:extLst>
          </p:cNvPr>
          <p:cNvSpPr txBox="1"/>
          <p:nvPr/>
        </p:nvSpPr>
        <p:spPr>
          <a:xfrm>
            <a:off x="353177" y="8524581"/>
            <a:ext cx="6862719" cy="36860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90000"/>
              </a:lnSpc>
              <a:defRPr sz="2400" b="0">
                <a:solidFill>
                  <a:srgbClr val="1C1C1C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We </a:t>
            </a:r>
            <a:r>
              <a:rPr lang="en-US" dirty="0"/>
              <a:t>find that</a:t>
            </a:r>
            <a:r>
              <a:rPr dirty="0"/>
              <a:t>: </a:t>
            </a:r>
          </a:p>
          <a:p>
            <a:pPr marL="317500" indent="-317500" algn="l">
              <a:lnSpc>
                <a:spcPct val="150000"/>
              </a:lnSpc>
              <a:buSzPct val="125000"/>
              <a:buChar char="•"/>
              <a:defRPr sz="2400" b="0">
                <a:solidFill>
                  <a:srgbClr val="1C1C1C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lang="en-US" dirty="0"/>
              <a:t>Only the coefficient of the poverty indicator is statistically significant – it is significant at very low significance level</a:t>
            </a:r>
          </a:p>
          <a:p>
            <a:pPr marL="317500" indent="-317500" algn="l">
              <a:lnSpc>
                <a:spcPct val="150000"/>
              </a:lnSpc>
              <a:buSzPct val="125000"/>
              <a:buChar char="•"/>
              <a:defRPr sz="2400" b="0">
                <a:solidFill>
                  <a:srgbClr val="1C1C1C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lang="en-US" dirty="0"/>
              <a:t>So correlated with </a:t>
            </a:r>
            <a:r>
              <a:rPr lang="en-US" dirty="0" err="1"/>
              <a:t>gini</a:t>
            </a:r>
            <a:r>
              <a:rPr lang="en-US" dirty="0"/>
              <a:t> it takes away significance of other variables</a:t>
            </a:r>
          </a:p>
          <a:p>
            <a:pPr marL="317500" indent="-317500" algn="l">
              <a:lnSpc>
                <a:spcPct val="150000"/>
              </a:lnSpc>
              <a:buSzPct val="125000"/>
              <a:buChar char="•"/>
              <a:defRPr sz="2400" b="0">
                <a:solidFill>
                  <a:srgbClr val="1C1C1C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lang="en-US" dirty="0"/>
              <a:t>Model explains 82% of the variance in </a:t>
            </a:r>
            <a:r>
              <a:rPr lang="en-US" dirty="0" err="1"/>
              <a:t>gini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11" name="Analysis - Linear Regression">
            <a:extLst>
              <a:ext uri="{FF2B5EF4-FFF2-40B4-BE49-F238E27FC236}">
                <a16:creationId xmlns:a16="http://schemas.microsoft.com/office/drawing/2014/main" id="{9AF887AB-62B0-8F47-8875-96BB05FC9968}"/>
              </a:ext>
            </a:extLst>
          </p:cNvPr>
          <p:cNvSpPr txBox="1"/>
          <p:nvPr/>
        </p:nvSpPr>
        <p:spPr>
          <a:xfrm>
            <a:off x="510124" y="2799568"/>
            <a:ext cx="6705772" cy="560450"/>
          </a:xfrm>
          <a:prstGeom prst="rect">
            <a:avLst/>
          </a:prstGeom>
          <a:solidFill>
            <a:srgbClr val="FFDEA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A</a:t>
            </a:r>
            <a:r>
              <a:rPr lang="en-US" dirty="0"/>
              <a:t>ll indicators</a:t>
            </a:r>
            <a:endParaRPr dirty="0"/>
          </a:p>
        </p:txBody>
      </p:sp>
      <p:sp>
        <p:nvSpPr>
          <p:cNvPr id="12" name="Analysis - Linear Regression">
            <a:extLst>
              <a:ext uri="{FF2B5EF4-FFF2-40B4-BE49-F238E27FC236}">
                <a16:creationId xmlns:a16="http://schemas.microsoft.com/office/drawing/2014/main" id="{29E7B6D4-13D8-4D4C-87C7-F42097AAEE59}"/>
              </a:ext>
            </a:extLst>
          </p:cNvPr>
          <p:cNvSpPr txBox="1"/>
          <p:nvPr/>
        </p:nvSpPr>
        <p:spPr>
          <a:xfrm>
            <a:off x="8314608" y="2803340"/>
            <a:ext cx="6705772" cy="560450"/>
          </a:xfrm>
          <a:prstGeom prst="rect">
            <a:avLst/>
          </a:prstGeom>
          <a:solidFill>
            <a:srgbClr val="FFDEA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dirty="0"/>
              <a:t>Without poverty</a:t>
            </a:r>
            <a:endParaRPr dirty="0"/>
          </a:p>
        </p:txBody>
      </p:sp>
      <p:sp>
        <p:nvSpPr>
          <p:cNvPr id="13" name="Analysis - Linear Regression">
            <a:extLst>
              <a:ext uri="{FF2B5EF4-FFF2-40B4-BE49-F238E27FC236}">
                <a16:creationId xmlns:a16="http://schemas.microsoft.com/office/drawing/2014/main" id="{4BEB6A0C-EBC4-0344-AAF2-05D7E7CA3DB5}"/>
              </a:ext>
            </a:extLst>
          </p:cNvPr>
          <p:cNvSpPr txBox="1"/>
          <p:nvPr/>
        </p:nvSpPr>
        <p:spPr>
          <a:xfrm>
            <a:off x="16822890" y="2566832"/>
            <a:ext cx="6705772" cy="1025922"/>
          </a:xfrm>
          <a:prstGeom prst="rect">
            <a:avLst/>
          </a:prstGeom>
          <a:solidFill>
            <a:srgbClr val="FFDEA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dirty="0"/>
              <a:t>Only WDI indicators (not only European countries)</a:t>
            </a:r>
            <a:endParaRPr dirty="0"/>
          </a:p>
        </p:txBody>
      </p:sp>
      <p:sp>
        <p:nvSpPr>
          <p:cNvPr id="14" name="We collected data from 5 sources:…">
            <a:extLst>
              <a:ext uri="{FF2B5EF4-FFF2-40B4-BE49-F238E27FC236}">
                <a16:creationId xmlns:a16="http://schemas.microsoft.com/office/drawing/2014/main" id="{D3556411-121A-174C-A348-E5D7962C4FF3}"/>
              </a:ext>
            </a:extLst>
          </p:cNvPr>
          <p:cNvSpPr txBox="1"/>
          <p:nvPr/>
        </p:nvSpPr>
        <p:spPr>
          <a:xfrm>
            <a:off x="8452744" y="8524581"/>
            <a:ext cx="6862719" cy="36860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90000"/>
              </a:lnSpc>
              <a:defRPr sz="2400" b="0">
                <a:solidFill>
                  <a:srgbClr val="1C1C1C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We </a:t>
            </a:r>
            <a:r>
              <a:rPr lang="en-US" dirty="0"/>
              <a:t>find that</a:t>
            </a:r>
            <a:r>
              <a:rPr dirty="0"/>
              <a:t>: </a:t>
            </a:r>
          </a:p>
          <a:p>
            <a:pPr marL="317500" indent="-317500" algn="l">
              <a:lnSpc>
                <a:spcPct val="150000"/>
              </a:lnSpc>
              <a:buSzPct val="125000"/>
              <a:buChar char="•"/>
              <a:defRPr sz="2400" b="0">
                <a:solidFill>
                  <a:srgbClr val="1C1C1C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lang="en-US" dirty="0"/>
              <a:t>Unemployment rate and life expectancy are now statistically significant at 5% level</a:t>
            </a:r>
          </a:p>
          <a:p>
            <a:pPr marL="317500" indent="-317500" algn="l">
              <a:lnSpc>
                <a:spcPct val="150000"/>
              </a:lnSpc>
              <a:buSzPct val="125000"/>
              <a:buChar char="•"/>
              <a:defRPr sz="2400" b="0">
                <a:solidFill>
                  <a:srgbClr val="1C1C1C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lang="en-US" dirty="0"/>
              <a:t>Higher unemployment rate is associated with higher </a:t>
            </a:r>
            <a:r>
              <a:rPr lang="en-US" dirty="0" err="1"/>
              <a:t>gini</a:t>
            </a:r>
            <a:r>
              <a:rPr lang="en-US" dirty="0"/>
              <a:t>, while the opposite is true for life expectancy</a:t>
            </a:r>
          </a:p>
          <a:p>
            <a:pPr marL="317500" indent="-317500" algn="l">
              <a:lnSpc>
                <a:spcPct val="150000"/>
              </a:lnSpc>
              <a:buSzPct val="125000"/>
              <a:buChar char="•"/>
              <a:defRPr sz="2400" b="0">
                <a:solidFill>
                  <a:srgbClr val="1C1C1C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lang="en-US" dirty="0"/>
              <a:t>This model has a lower R-squared of 66% </a:t>
            </a:r>
          </a:p>
        </p:txBody>
      </p:sp>
      <p:sp>
        <p:nvSpPr>
          <p:cNvPr id="15" name="We collected data from 5 sources:…">
            <a:extLst>
              <a:ext uri="{FF2B5EF4-FFF2-40B4-BE49-F238E27FC236}">
                <a16:creationId xmlns:a16="http://schemas.microsoft.com/office/drawing/2014/main" id="{029F6545-7AEE-D546-8F27-9E67BA505710}"/>
              </a:ext>
            </a:extLst>
          </p:cNvPr>
          <p:cNvSpPr txBox="1"/>
          <p:nvPr/>
        </p:nvSpPr>
        <p:spPr>
          <a:xfrm>
            <a:off x="16744416" y="7367441"/>
            <a:ext cx="6862719" cy="590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90000"/>
              </a:lnSpc>
              <a:defRPr sz="2400" b="0">
                <a:solidFill>
                  <a:srgbClr val="1C1C1C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We </a:t>
            </a:r>
            <a:r>
              <a:rPr lang="en-US" dirty="0"/>
              <a:t>find that</a:t>
            </a:r>
            <a:r>
              <a:rPr dirty="0"/>
              <a:t>: </a:t>
            </a:r>
          </a:p>
          <a:p>
            <a:pPr marL="317500" indent="-317500" algn="l">
              <a:lnSpc>
                <a:spcPct val="150000"/>
              </a:lnSpc>
              <a:buSzPct val="125000"/>
              <a:buChar char="•"/>
              <a:defRPr sz="2400" b="0">
                <a:solidFill>
                  <a:srgbClr val="1C1C1C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lang="en-US" dirty="0"/>
              <a:t>This regression contains only indicators that are available for all countries in our sample (no Eurostat data)</a:t>
            </a:r>
          </a:p>
          <a:p>
            <a:pPr marL="317500" indent="-317500" algn="l">
              <a:lnSpc>
                <a:spcPct val="150000"/>
              </a:lnSpc>
              <a:buSzPct val="125000"/>
              <a:buChar char="•"/>
              <a:defRPr sz="2400" b="0">
                <a:solidFill>
                  <a:srgbClr val="1C1C1C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lang="en-US" dirty="0"/>
              <a:t>In this regression, GDP per Capita and unemployment rate are significant</a:t>
            </a:r>
          </a:p>
          <a:p>
            <a:pPr marL="317500" lvl="5" indent="-317500" algn="l">
              <a:lnSpc>
                <a:spcPct val="150000"/>
              </a:lnSpc>
              <a:buSzPct val="125000"/>
              <a:buChar char="•"/>
              <a:defRPr sz="2400" b="0">
                <a:solidFill>
                  <a:srgbClr val="1C1C1C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lang="en-US" dirty="0"/>
              <a:t>Both are positively associated with the </a:t>
            </a:r>
            <a:r>
              <a:rPr lang="en-US" dirty="0" err="1"/>
              <a:t>gini</a:t>
            </a:r>
            <a:r>
              <a:rPr lang="en-US" dirty="0"/>
              <a:t> coefficient</a:t>
            </a:r>
          </a:p>
          <a:p>
            <a:pPr marL="317500" lvl="5" indent="-317500" algn="l">
              <a:lnSpc>
                <a:spcPct val="150000"/>
              </a:lnSpc>
              <a:buSzPct val="125000"/>
              <a:buChar char="•"/>
              <a:defRPr sz="2400" b="0">
                <a:solidFill>
                  <a:srgbClr val="1C1C1C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lang="en-US" dirty="0"/>
              <a:t>This model explains around 70% of the variance in income inequality across countries</a:t>
            </a:r>
          </a:p>
          <a:p>
            <a:pPr marL="317500" indent="-317500" algn="l">
              <a:lnSpc>
                <a:spcPct val="150000"/>
              </a:lnSpc>
              <a:buSzPct val="125000"/>
              <a:buChar char="•"/>
              <a:defRPr sz="2400" b="0">
                <a:solidFill>
                  <a:srgbClr val="1C1C1C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pexels-photo-893179.jpeg" descr="pexels-photo-893179.jpeg"/>
          <p:cNvPicPr>
            <a:picLocks noChangeAspect="1"/>
          </p:cNvPicPr>
          <p:nvPr/>
        </p:nvPicPr>
        <p:blipFill>
          <a:blip r:embed="rId2"/>
          <a:srcRect t="22172" b="22172"/>
          <a:stretch>
            <a:fillRect/>
          </a:stretch>
        </p:blipFill>
        <p:spPr>
          <a:xfrm>
            <a:off x="803671" y="2196984"/>
            <a:ext cx="22776703" cy="8450959"/>
          </a:xfrm>
          <a:prstGeom prst="rect">
            <a:avLst/>
          </a:prstGeom>
          <a:ln w="12700">
            <a:miter lim="400000"/>
          </a:ln>
        </p:spPr>
      </p:pic>
      <p:sp>
        <p:nvSpPr>
          <p:cNvPr id="501" name="Rectangle"/>
          <p:cNvSpPr/>
          <p:nvPr/>
        </p:nvSpPr>
        <p:spPr>
          <a:xfrm>
            <a:off x="787156" y="2161271"/>
            <a:ext cx="22809688" cy="8522483"/>
          </a:xfrm>
          <a:prstGeom prst="rect">
            <a:avLst/>
          </a:prstGeom>
          <a:solidFill>
            <a:srgbClr val="000000">
              <a:alpha val="40561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02" name="Take aways"/>
          <p:cNvSpPr txBox="1"/>
          <p:nvPr/>
        </p:nvSpPr>
        <p:spPr>
          <a:xfrm>
            <a:off x="2101972" y="3517265"/>
            <a:ext cx="7223246" cy="2211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>
              <a:lnSpc>
                <a:spcPct val="90000"/>
              </a:lnSpc>
              <a:defRPr sz="8000" b="0">
                <a:solidFill>
                  <a:srgbClr val="B0B0B0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Take aways</a:t>
            </a:r>
          </a:p>
          <a:p>
            <a:pPr algn="l">
              <a:lnSpc>
                <a:spcPct val="90000"/>
              </a:lnSpc>
              <a:defRPr sz="5000" b="0">
                <a:solidFill>
                  <a:srgbClr val="B0B0B0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 </a:t>
            </a:r>
          </a:p>
        </p:txBody>
      </p:sp>
      <p:sp>
        <p:nvSpPr>
          <p:cNvPr id="503" name="Higher income countries and European countries have lower Gini.…"/>
          <p:cNvSpPr txBox="1"/>
          <p:nvPr/>
        </p:nvSpPr>
        <p:spPr>
          <a:xfrm>
            <a:off x="2617854" y="5512163"/>
            <a:ext cx="8403072" cy="3795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b="0">
                <a:solidFill>
                  <a:srgbClr val="EBEBEB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Higher income countries and European countries have lower </a:t>
            </a:r>
            <a:r>
              <a:rPr lang="en-US" dirty="0"/>
              <a:t>income inequality</a:t>
            </a:r>
            <a:endParaRPr dirty="0"/>
          </a:p>
          <a:p>
            <a:pPr algn="l">
              <a:defRPr b="0">
                <a:solidFill>
                  <a:srgbClr val="EBEBEB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  <a:p>
            <a:pPr algn="l">
              <a:defRPr b="0">
                <a:solidFill>
                  <a:srgbClr val="EBEBEB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Poverty rate is extremely correlated with </a:t>
            </a:r>
            <a:r>
              <a:rPr lang="en-US" dirty="0"/>
              <a:t>income inequality</a:t>
            </a:r>
            <a:endParaRPr dirty="0"/>
          </a:p>
          <a:p>
            <a:pPr algn="l">
              <a:defRPr b="0">
                <a:solidFill>
                  <a:srgbClr val="EBEBEB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  <a:p>
            <a:pPr algn="l">
              <a:defRPr b="0">
                <a:solidFill>
                  <a:srgbClr val="EBEBEB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Unemployment rate </a:t>
            </a:r>
            <a:r>
              <a:rPr lang="en-US" dirty="0"/>
              <a:t>and</a:t>
            </a:r>
            <a:r>
              <a:rPr dirty="0"/>
              <a:t> life expectancy </a:t>
            </a:r>
            <a:r>
              <a:rPr lang="en-US" dirty="0"/>
              <a:t>can also have</a:t>
            </a:r>
            <a:r>
              <a:rPr dirty="0"/>
              <a:t> also </a:t>
            </a:r>
            <a:r>
              <a:rPr lang="en-US" dirty="0"/>
              <a:t>a</a:t>
            </a:r>
            <a:r>
              <a:rPr dirty="0"/>
              <a:t> significant </a:t>
            </a:r>
            <a:r>
              <a:rPr lang="en-US" dirty="0"/>
              <a:t>effect</a:t>
            </a:r>
            <a:r>
              <a:rPr dirty="0"/>
              <a:t> 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Our case study"/>
          <p:cNvSpPr txBox="1"/>
          <p:nvPr/>
        </p:nvSpPr>
        <p:spPr>
          <a:xfrm>
            <a:off x="682000" y="678606"/>
            <a:ext cx="7223245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defRPr sz="5000" b="0">
                <a:solidFill>
                  <a:srgbClr val="222222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rPr lang="hu-HU" dirty="0" err="1"/>
              <a:t>Executive</a:t>
            </a:r>
            <a:r>
              <a:rPr lang="hu-HU" dirty="0"/>
              <a:t> </a:t>
            </a:r>
            <a:r>
              <a:rPr lang="hu-HU" dirty="0" err="1"/>
              <a:t>summary</a:t>
            </a:r>
            <a:endParaRPr dirty="0"/>
          </a:p>
          <a:p>
            <a:pPr algn="l">
              <a:lnSpc>
                <a:spcPct val="90000"/>
              </a:lnSpc>
              <a:defRPr sz="5000" b="0">
                <a:solidFill>
                  <a:srgbClr val="222222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rPr dirty="0"/>
              <a:t> </a:t>
            </a:r>
          </a:p>
        </p:txBody>
      </p:sp>
      <p:pic>
        <p:nvPicPr>
          <p:cNvPr id="158" name="Screenshot 2021-11-17 at 0.03.07.png" descr="Screenshot 2021-11-17 at 0.03.07.png"/>
          <p:cNvPicPr>
            <a:picLocks noChangeAspect="1"/>
          </p:cNvPicPr>
          <p:nvPr/>
        </p:nvPicPr>
        <p:blipFill>
          <a:blip r:embed="rId2"/>
          <a:srcRect l="21711" t="3690" r="64321" b="80973"/>
          <a:stretch>
            <a:fillRect/>
          </a:stretch>
        </p:blipFill>
        <p:spPr>
          <a:xfrm>
            <a:off x="14009503" y="2939179"/>
            <a:ext cx="1771945" cy="15205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Screenshot 2021-11-17 at 0.03.07.png" descr="Screenshot 2021-11-17 at 0.03.07.png"/>
          <p:cNvPicPr>
            <a:picLocks noChangeAspect="1"/>
          </p:cNvPicPr>
          <p:nvPr/>
        </p:nvPicPr>
        <p:blipFill>
          <a:blip r:embed="rId2"/>
          <a:srcRect l="80486" t="4683" r="5546" b="79979"/>
          <a:stretch>
            <a:fillRect/>
          </a:stretch>
        </p:blipFill>
        <p:spPr>
          <a:xfrm>
            <a:off x="8649550" y="3094372"/>
            <a:ext cx="1771945" cy="1520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Screenshot 2021-11-17 at 0.03.07.png" descr="Screenshot 2021-11-17 at 0.03.07.png"/>
          <p:cNvPicPr>
            <a:picLocks noChangeAspect="1"/>
          </p:cNvPicPr>
          <p:nvPr/>
        </p:nvPicPr>
        <p:blipFill>
          <a:blip r:embed="rId2"/>
          <a:srcRect l="60808" t="54048" r="25224" b="30615"/>
          <a:stretch>
            <a:fillRect/>
          </a:stretch>
        </p:blipFill>
        <p:spPr>
          <a:xfrm>
            <a:off x="3423997" y="2939179"/>
            <a:ext cx="1771945" cy="15205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Screenshot 2021-11-17 at 0.03.07.png" descr="Screenshot 2021-11-17 at 0.03.07.png"/>
          <p:cNvPicPr>
            <a:picLocks noChangeAspect="1"/>
          </p:cNvPicPr>
          <p:nvPr/>
        </p:nvPicPr>
        <p:blipFill>
          <a:blip r:embed="rId2"/>
          <a:srcRect l="21193" t="28206" r="64839" b="55187"/>
          <a:stretch>
            <a:fillRect/>
          </a:stretch>
        </p:blipFill>
        <p:spPr>
          <a:xfrm>
            <a:off x="19416555" y="2876076"/>
            <a:ext cx="1771946" cy="1646459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he problem"/>
          <p:cNvSpPr txBox="1"/>
          <p:nvPr/>
        </p:nvSpPr>
        <p:spPr>
          <a:xfrm>
            <a:off x="2155113" y="4502177"/>
            <a:ext cx="3852616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defRPr sz="3600" b="0">
                <a:solidFill>
                  <a:srgbClr val="505050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The problem</a:t>
            </a:r>
          </a:p>
        </p:txBody>
      </p:sp>
      <p:sp>
        <p:nvSpPr>
          <p:cNvPr id="163" name="What we did"/>
          <p:cNvSpPr txBox="1"/>
          <p:nvPr/>
        </p:nvSpPr>
        <p:spPr>
          <a:xfrm>
            <a:off x="7562166" y="4502177"/>
            <a:ext cx="3852616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defRPr sz="3600" b="0">
                <a:solidFill>
                  <a:srgbClr val="505050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What we did</a:t>
            </a:r>
          </a:p>
        </p:txBody>
      </p:sp>
      <p:sp>
        <p:nvSpPr>
          <p:cNvPr id="164" name="Solution"/>
          <p:cNvSpPr txBox="1"/>
          <p:nvPr/>
        </p:nvSpPr>
        <p:spPr>
          <a:xfrm>
            <a:off x="12969219" y="4502177"/>
            <a:ext cx="3852616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defRPr sz="3600" b="0">
                <a:solidFill>
                  <a:srgbClr val="505050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Solution</a:t>
            </a:r>
          </a:p>
        </p:txBody>
      </p:sp>
      <p:sp>
        <p:nvSpPr>
          <p:cNvPr id="165" name="Results"/>
          <p:cNvSpPr txBox="1"/>
          <p:nvPr/>
        </p:nvSpPr>
        <p:spPr>
          <a:xfrm>
            <a:off x="18376272" y="4502177"/>
            <a:ext cx="3852615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defRPr sz="3600" b="0">
                <a:solidFill>
                  <a:srgbClr val="505050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Results</a:t>
            </a:r>
          </a:p>
        </p:txBody>
      </p:sp>
      <p:sp>
        <p:nvSpPr>
          <p:cNvPr id="166" name="What is the correlation between income inequality, education, poverty, &amp; life expectancy last 2018 for various countries?"/>
          <p:cNvSpPr txBox="1"/>
          <p:nvPr/>
        </p:nvSpPr>
        <p:spPr>
          <a:xfrm>
            <a:off x="1934150" y="6601025"/>
            <a:ext cx="4294541" cy="2429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rgbClr val="1C1C1C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What is the correlation between income inequality</a:t>
            </a:r>
            <a:r>
              <a:rPr lang="en-US" dirty="0"/>
              <a:t> and various socioeconomic indicators such as</a:t>
            </a:r>
            <a:r>
              <a:rPr dirty="0"/>
              <a:t> education, poverty, &amp; life expectancy </a:t>
            </a:r>
            <a:r>
              <a:rPr lang="en-US" dirty="0"/>
              <a:t>based on</a:t>
            </a:r>
            <a:r>
              <a:rPr dirty="0"/>
              <a:t> 2018 </a:t>
            </a:r>
            <a:r>
              <a:rPr lang="en-US" dirty="0"/>
              <a:t>data </a:t>
            </a:r>
            <a:r>
              <a:rPr dirty="0"/>
              <a:t>for various countries?</a:t>
            </a:r>
          </a:p>
        </p:txBody>
      </p:sp>
      <p:sp>
        <p:nvSpPr>
          <p:cNvPr id="167" name="Rounded Rectangle"/>
          <p:cNvSpPr/>
          <p:nvPr/>
        </p:nvSpPr>
        <p:spPr>
          <a:xfrm>
            <a:off x="12532318" y="5405013"/>
            <a:ext cx="4726416" cy="5415861"/>
          </a:xfrm>
          <a:prstGeom prst="roundRect">
            <a:avLst>
              <a:gd name="adj" fmla="val 4031"/>
            </a:avLst>
          </a:prstGeom>
          <a:ln w="38100">
            <a:solidFill>
              <a:srgbClr val="FFCC80"/>
            </a:solidFill>
            <a:miter lim="400000"/>
          </a:ln>
        </p:spPr>
        <p:txBody>
          <a:bodyPr lIns="0" tIns="0" rIns="0" bIns="0" anchor="ctr"/>
          <a:lstStyle/>
          <a:p>
            <a:pPr>
              <a:lnSpc>
                <a:spcPct val="300000"/>
              </a:lnSpc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8" name="Rounded Rectangle"/>
          <p:cNvSpPr/>
          <p:nvPr/>
        </p:nvSpPr>
        <p:spPr>
          <a:xfrm>
            <a:off x="7125265" y="5402244"/>
            <a:ext cx="4726416" cy="5415862"/>
          </a:xfrm>
          <a:prstGeom prst="roundRect">
            <a:avLst>
              <a:gd name="adj" fmla="val 4031"/>
            </a:avLst>
          </a:prstGeom>
          <a:ln w="38100">
            <a:solidFill>
              <a:srgbClr val="24C6DA"/>
            </a:solidFill>
            <a:miter lim="400000"/>
          </a:ln>
        </p:spPr>
        <p:txBody>
          <a:bodyPr lIns="0" tIns="0" rIns="0" bIns="0" anchor="ctr"/>
          <a:lstStyle/>
          <a:p>
            <a:pPr>
              <a:lnSpc>
                <a:spcPct val="300000"/>
              </a:lnSpc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9" name="Rounded Rectangle"/>
          <p:cNvSpPr/>
          <p:nvPr/>
        </p:nvSpPr>
        <p:spPr>
          <a:xfrm>
            <a:off x="1718213" y="5402244"/>
            <a:ext cx="4726416" cy="5415862"/>
          </a:xfrm>
          <a:prstGeom prst="roundRect">
            <a:avLst>
              <a:gd name="adj" fmla="val 4031"/>
            </a:avLst>
          </a:prstGeom>
          <a:ln w="38100">
            <a:solidFill>
              <a:srgbClr val="B6BDBD"/>
            </a:solidFill>
            <a:miter lim="400000"/>
          </a:ln>
        </p:spPr>
        <p:txBody>
          <a:bodyPr lIns="0" tIns="0" rIns="0" bIns="0" anchor="ctr"/>
          <a:lstStyle/>
          <a:p>
            <a:pPr>
              <a:lnSpc>
                <a:spcPct val="300000"/>
              </a:lnSpc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0" name="Rounded Rectangle"/>
          <p:cNvSpPr/>
          <p:nvPr/>
        </p:nvSpPr>
        <p:spPr>
          <a:xfrm>
            <a:off x="17939371" y="5405013"/>
            <a:ext cx="4726416" cy="5415861"/>
          </a:xfrm>
          <a:prstGeom prst="roundRect">
            <a:avLst>
              <a:gd name="adj" fmla="val 4031"/>
            </a:avLst>
          </a:prstGeom>
          <a:ln w="38100">
            <a:solidFill>
              <a:srgbClr val="A77553"/>
            </a:solidFill>
            <a:miter lim="400000"/>
          </a:ln>
        </p:spPr>
        <p:txBody>
          <a:bodyPr lIns="0" tIns="0" rIns="0" bIns="0" anchor="ctr"/>
          <a:lstStyle/>
          <a:p>
            <a:pPr>
              <a:lnSpc>
                <a:spcPct val="300000"/>
              </a:lnSpc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1" name="We collected data from 5 sources:…"/>
          <p:cNvSpPr txBox="1"/>
          <p:nvPr/>
        </p:nvSpPr>
        <p:spPr>
          <a:xfrm>
            <a:off x="7124906" y="6598268"/>
            <a:ext cx="4858717" cy="20240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90000"/>
              </a:lnSpc>
              <a:defRPr sz="2400" b="0">
                <a:solidFill>
                  <a:srgbClr val="1C1C1C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We collected data from </a:t>
            </a:r>
            <a:r>
              <a:rPr lang="en-US" dirty="0"/>
              <a:t>3</a:t>
            </a:r>
            <a:r>
              <a:rPr dirty="0"/>
              <a:t> sources: </a:t>
            </a:r>
          </a:p>
          <a:p>
            <a:pPr marL="317500" indent="-317500" algn="l">
              <a:lnSpc>
                <a:spcPct val="150000"/>
              </a:lnSpc>
              <a:buSzPct val="125000"/>
              <a:buChar char="•"/>
              <a:defRPr sz="2400" b="0">
                <a:solidFill>
                  <a:srgbClr val="1C1C1C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Kaggle </a:t>
            </a:r>
          </a:p>
          <a:p>
            <a:pPr marL="317500" indent="-317500" algn="l">
              <a:lnSpc>
                <a:spcPct val="150000"/>
              </a:lnSpc>
              <a:buSzPct val="125000"/>
              <a:buChar char="•"/>
              <a:defRPr sz="2400" b="0">
                <a:solidFill>
                  <a:srgbClr val="1C1C1C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World Development Indicator</a:t>
            </a:r>
          </a:p>
          <a:p>
            <a:pPr marL="317500" indent="-317500" algn="l">
              <a:lnSpc>
                <a:spcPct val="150000"/>
              </a:lnSpc>
              <a:buSzPct val="125000"/>
              <a:buChar char="•"/>
              <a:defRPr sz="2400" b="0">
                <a:solidFill>
                  <a:srgbClr val="1C1C1C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Eurostat</a:t>
            </a:r>
          </a:p>
        </p:txBody>
      </p:sp>
      <p:sp>
        <p:nvSpPr>
          <p:cNvPr id="172" name="We utilised SQL, Rest API and Knime to automate our workflow"/>
          <p:cNvSpPr txBox="1"/>
          <p:nvPr/>
        </p:nvSpPr>
        <p:spPr>
          <a:xfrm>
            <a:off x="12513268" y="5676451"/>
            <a:ext cx="4858717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90000"/>
              </a:lnSpc>
              <a:defRPr sz="2400" b="0">
                <a:solidFill>
                  <a:srgbClr val="1C1C1C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We </a:t>
            </a:r>
            <a:r>
              <a:rPr dirty="0" err="1"/>
              <a:t>utilised</a:t>
            </a:r>
            <a:r>
              <a:rPr dirty="0"/>
              <a:t> 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SQL, API and </a:t>
            </a: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Knime</a:t>
            </a:r>
            <a:r>
              <a:rPr dirty="0"/>
              <a:t> to automate our workflow</a:t>
            </a:r>
          </a:p>
        </p:txBody>
      </p:sp>
      <p:sp>
        <p:nvSpPr>
          <p:cNvPr id="173" name="Rounded Rectangle"/>
          <p:cNvSpPr/>
          <p:nvPr/>
        </p:nvSpPr>
        <p:spPr>
          <a:xfrm>
            <a:off x="13188777" y="6939458"/>
            <a:ext cx="3507700" cy="376406"/>
          </a:xfrm>
          <a:prstGeom prst="roundRect">
            <a:avLst>
              <a:gd name="adj" fmla="val 19586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4" name="Data  Collection"/>
          <p:cNvSpPr txBox="1"/>
          <p:nvPr/>
        </p:nvSpPr>
        <p:spPr>
          <a:xfrm>
            <a:off x="13557468" y="6889462"/>
            <a:ext cx="277031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rgbClr val="1C1C1C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Data  Collection</a:t>
            </a:r>
          </a:p>
        </p:txBody>
      </p:sp>
      <p:sp>
        <p:nvSpPr>
          <p:cNvPr id="175" name="Rounded Rectangle"/>
          <p:cNvSpPr/>
          <p:nvPr/>
        </p:nvSpPr>
        <p:spPr>
          <a:xfrm>
            <a:off x="13188777" y="7707433"/>
            <a:ext cx="3507700" cy="376406"/>
          </a:xfrm>
          <a:prstGeom prst="roundRect">
            <a:avLst>
              <a:gd name="adj" fmla="val 19586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6" name="Data  Cleaning"/>
          <p:cNvSpPr txBox="1"/>
          <p:nvPr/>
        </p:nvSpPr>
        <p:spPr>
          <a:xfrm>
            <a:off x="13604569" y="7660685"/>
            <a:ext cx="277031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rgbClr val="1C1C1C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Data  Cleaning</a:t>
            </a:r>
          </a:p>
        </p:txBody>
      </p:sp>
      <p:sp>
        <p:nvSpPr>
          <p:cNvPr id="177" name="Rounded Rectangle"/>
          <p:cNvSpPr/>
          <p:nvPr/>
        </p:nvSpPr>
        <p:spPr>
          <a:xfrm>
            <a:off x="13188777" y="8525403"/>
            <a:ext cx="3507700" cy="376406"/>
          </a:xfrm>
          <a:prstGeom prst="roundRect">
            <a:avLst>
              <a:gd name="adj" fmla="val 19586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8" name="Data  Joining"/>
          <p:cNvSpPr txBox="1"/>
          <p:nvPr/>
        </p:nvSpPr>
        <p:spPr>
          <a:xfrm>
            <a:off x="13604569" y="8478656"/>
            <a:ext cx="277031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rgbClr val="1C1C1C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Data  Joining</a:t>
            </a:r>
          </a:p>
        </p:txBody>
      </p:sp>
      <p:sp>
        <p:nvSpPr>
          <p:cNvPr id="179" name="Rounded Rectangle"/>
          <p:cNvSpPr/>
          <p:nvPr/>
        </p:nvSpPr>
        <p:spPr>
          <a:xfrm>
            <a:off x="13188777" y="9340125"/>
            <a:ext cx="3507700" cy="376406"/>
          </a:xfrm>
          <a:prstGeom prst="roundRect">
            <a:avLst>
              <a:gd name="adj" fmla="val 19586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0" name="Data  Visualisation"/>
          <p:cNvSpPr txBox="1"/>
          <p:nvPr/>
        </p:nvSpPr>
        <p:spPr>
          <a:xfrm>
            <a:off x="13604569" y="9310832"/>
            <a:ext cx="2770316" cy="434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rgbClr val="1C1C1C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Data  </a:t>
            </a:r>
            <a:r>
              <a:rPr lang="hu-HU" dirty="0" err="1"/>
              <a:t>Analysis</a:t>
            </a:r>
            <a:endParaRPr dirty="0"/>
          </a:p>
        </p:txBody>
      </p:sp>
      <p:sp>
        <p:nvSpPr>
          <p:cNvPr id="181" name="Line"/>
          <p:cNvSpPr/>
          <p:nvPr/>
        </p:nvSpPr>
        <p:spPr>
          <a:xfrm>
            <a:off x="14942626" y="7304915"/>
            <a:ext cx="1" cy="376406"/>
          </a:xfrm>
          <a:prstGeom prst="line">
            <a:avLst/>
          </a:prstGeom>
          <a:ln w="25400">
            <a:solidFill>
              <a:srgbClr val="A7755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2" name="Line"/>
          <p:cNvSpPr/>
          <p:nvPr/>
        </p:nvSpPr>
        <p:spPr>
          <a:xfrm>
            <a:off x="14942626" y="8138167"/>
            <a:ext cx="1" cy="376406"/>
          </a:xfrm>
          <a:prstGeom prst="line">
            <a:avLst/>
          </a:prstGeom>
          <a:ln w="25400">
            <a:solidFill>
              <a:srgbClr val="A7755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3" name="Line"/>
          <p:cNvSpPr/>
          <p:nvPr/>
        </p:nvSpPr>
        <p:spPr>
          <a:xfrm>
            <a:off x="14942626" y="8971420"/>
            <a:ext cx="1" cy="376406"/>
          </a:xfrm>
          <a:prstGeom prst="line">
            <a:avLst/>
          </a:prstGeom>
          <a:ln w="25400">
            <a:solidFill>
              <a:srgbClr val="A7755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 dirty="0"/>
          </a:p>
        </p:txBody>
      </p:sp>
      <p:pic>
        <p:nvPicPr>
          <p:cNvPr id="184" name="Screenshot 2021-11-17 at 0.06.33.png" descr="Screenshot 2021-11-17 at 0.06.33.png"/>
          <p:cNvPicPr>
            <a:picLocks noChangeAspect="1"/>
          </p:cNvPicPr>
          <p:nvPr/>
        </p:nvPicPr>
        <p:blipFill>
          <a:blip r:embed="rId3"/>
          <a:srcRect l="91914" t="87476" r="3492" b="3316"/>
          <a:stretch>
            <a:fillRect/>
          </a:stretch>
        </p:blipFill>
        <p:spPr>
          <a:xfrm>
            <a:off x="22986510" y="12427802"/>
            <a:ext cx="1102396" cy="9918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150-1507724_torre-eiffel-vector-graphic-design-hd-png-download.png.jpeg" descr="150-1507724_torre-eiffel-vector-graphic-design-hd-png-download.png.jpeg"/>
          <p:cNvPicPr>
            <a:picLocks noChangeAspect="1"/>
          </p:cNvPicPr>
          <p:nvPr/>
        </p:nvPicPr>
        <p:blipFill>
          <a:blip r:embed="rId4"/>
          <a:srcRect l="29059" t="7605" r="28998" b="7321"/>
          <a:stretch>
            <a:fillRect/>
          </a:stretch>
        </p:blipFill>
        <p:spPr>
          <a:xfrm>
            <a:off x="21378475" y="618981"/>
            <a:ext cx="651284" cy="8822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600" extrusionOk="0">
                <a:moveTo>
                  <a:pt x="7823" y="0"/>
                </a:moveTo>
                <a:lnTo>
                  <a:pt x="7823" y="719"/>
                </a:lnTo>
                <a:cubicBezTo>
                  <a:pt x="7823" y="1386"/>
                  <a:pt x="7839" y="1450"/>
                  <a:pt x="8060" y="1613"/>
                </a:cubicBezTo>
                <a:cubicBezTo>
                  <a:pt x="8191" y="1709"/>
                  <a:pt x="8401" y="1788"/>
                  <a:pt x="8533" y="1788"/>
                </a:cubicBezTo>
                <a:cubicBezTo>
                  <a:pt x="8666" y="1788"/>
                  <a:pt x="8798" y="1817"/>
                  <a:pt x="8823" y="1846"/>
                </a:cubicBezTo>
                <a:cubicBezTo>
                  <a:pt x="8878" y="1914"/>
                  <a:pt x="8586" y="3545"/>
                  <a:pt x="8257" y="5043"/>
                </a:cubicBezTo>
                <a:cubicBezTo>
                  <a:pt x="7325" y="9290"/>
                  <a:pt x="6243" y="12095"/>
                  <a:pt x="4063" y="15935"/>
                </a:cubicBezTo>
                <a:cubicBezTo>
                  <a:pt x="4023" y="16005"/>
                  <a:pt x="4433" y="16022"/>
                  <a:pt x="5904" y="16022"/>
                </a:cubicBezTo>
                <a:lnTo>
                  <a:pt x="7784" y="16022"/>
                </a:lnTo>
                <a:lnTo>
                  <a:pt x="8152" y="15109"/>
                </a:lnTo>
                <a:cubicBezTo>
                  <a:pt x="8352" y="14608"/>
                  <a:pt x="8659" y="13841"/>
                  <a:pt x="8836" y="13409"/>
                </a:cubicBezTo>
                <a:cubicBezTo>
                  <a:pt x="9013" y="12976"/>
                  <a:pt x="9237" y="12411"/>
                  <a:pt x="9336" y="12155"/>
                </a:cubicBezTo>
                <a:lnTo>
                  <a:pt x="9520" y="11689"/>
                </a:lnTo>
                <a:lnTo>
                  <a:pt x="10769" y="11689"/>
                </a:lnTo>
                <a:lnTo>
                  <a:pt x="12018" y="11689"/>
                </a:lnTo>
                <a:lnTo>
                  <a:pt x="12399" y="12622"/>
                </a:lnTo>
                <a:cubicBezTo>
                  <a:pt x="12607" y="13133"/>
                  <a:pt x="12898" y="13842"/>
                  <a:pt x="13043" y="14196"/>
                </a:cubicBezTo>
                <a:cubicBezTo>
                  <a:pt x="13189" y="14550"/>
                  <a:pt x="13414" y="15105"/>
                  <a:pt x="13543" y="15430"/>
                </a:cubicBezTo>
                <a:lnTo>
                  <a:pt x="13780" y="16022"/>
                </a:lnTo>
                <a:lnTo>
                  <a:pt x="15647" y="16022"/>
                </a:lnTo>
                <a:cubicBezTo>
                  <a:pt x="16673" y="16023"/>
                  <a:pt x="17501" y="16004"/>
                  <a:pt x="17501" y="15984"/>
                </a:cubicBezTo>
                <a:cubicBezTo>
                  <a:pt x="17501" y="15963"/>
                  <a:pt x="17262" y="15504"/>
                  <a:pt x="16962" y="14963"/>
                </a:cubicBezTo>
                <a:cubicBezTo>
                  <a:pt x="15064" y="11545"/>
                  <a:pt x="13742" y="7750"/>
                  <a:pt x="13004" y="3615"/>
                </a:cubicBezTo>
                <a:cubicBezTo>
                  <a:pt x="12650" y="1631"/>
                  <a:pt x="12644" y="1790"/>
                  <a:pt x="13043" y="1788"/>
                </a:cubicBezTo>
                <a:cubicBezTo>
                  <a:pt x="13585" y="1785"/>
                  <a:pt x="13727" y="1548"/>
                  <a:pt x="13727" y="680"/>
                </a:cubicBezTo>
                <a:lnTo>
                  <a:pt x="13727" y="0"/>
                </a:lnTo>
                <a:lnTo>
                  <a:pt x="10769" y="0"/>
                </a:lnTo>
                <a:lnTo>
                  <a:pt x="7823" y="0"/>
                </a:lnTo>
                <a:close/>
                <a:moveTo>
                  <a:pt x="3379" y="17159"/>
                </a:moveTo>
                <a:lnTo>
                  <a:pt x="1709" y="19326"/>
                </a:lnTo>
                <a:cubicBezTo>
                  <a:pt x="791" y="20516"/>
                  <a:pt x="23" y="21512"/>
                  <a:pt x="0" y="21541"/>
                </a:cubicBezTo>
                <a:cubicBezTo>
                  <a:pt x="-23" y="21571"/>
                  <a:pt x="1083" y="21600"/>
                  <a:pt x="2459" y="21600"/>
                </a:cubicBezTo>
                <a:lnTo>
                  <a:pt x="4957" y="21600"/>
                </a:lnTo>
                <a:lnTo>
                  <a:pt x="5194" y="21347"/>
                </a:lnTo>
                <a:cubicBezTo>
                  <a:pt x="5571" y="20938"/>
                  <a:pt x="6774" y="20140"/>
                  <a:pt x="7389" y="19899"/>
                </a:cubicBezTo>
                <a:cubicBezTo>
                  <a:pt x="8467" y="19478"/>
                  <a:pt x="9269" y="19347"/>
                  <a:pt x="10729" y="19346"/>
                </a:cubicBezTo>
                <a:cubicBezTo>
                  <a:pt x="12178" y="19344"/>
                  <a:pt x="12826" y="19438"/>
                  <a:pt x="13911" y="19812"/>
                </a:cubicBezTo>
                <a:cubicBezTo>
                  <a:pt x="14794" y="20116"/>
                  <a:pt x="15649" y="20643"/>
                  <a:pt x="16396" y="21337"/>
                </a:cubicBezTo>
                <a:lnTo>
                  <a:pt x="16686" y="21600"/>
                </a:lnTo>
                <a:lnTo>
                  <a:pt x="19131" y="21580"/>
                </a:lnTo>
                <a:lnTo>
                  <a:pt x="21577" y="21561"/>
                </a:lnTo>
                <a:lnTo>
                  <a:pt x="19894" y="19384"/>
                </a:lnTo>
                <a:lnTo>
                  <a:pt x="18211" y="17198"/>
                </a:lnTo>
                <a:lnTo>
                  <a:pt x="10795" y="17179"/>
                </a:lnTo>
                <a:lnTo>
                  <a:pt x="3379" y="17159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87" name="paris"/>
          <p:cNvSpPr txBox="1"/>
          <p:nvPr/>
        </p:nvSpPr>
        <p:spPr>
          <a:xfrm>
            <a:off x="22088888" y="723558"/>
            <a:ext cx="1638549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Cousine for Powerline"/>
                <a:ea typeface="Cousine for Powerline"/>
                <a:cs typeface="Cousine for Powerline"/>
                <a:sym typeface="Cousine for Powerline"/>
              </a:defRPr>
            </a:lvl1pPr>
          </a:lstStyle>
          <a:p>
            <a:r>
              <a:t>paris</a:t>
            </a:r>
          </a:p>
        </p:txBody>
      </p:sp>
      <p:sp>
        <p:nvSpPr>
          <p:cNvPr id="188" name="Line"/>
          <p:cNvSpPr/>
          <p:nvPr/>
        </p:nvSpPr>
        <p:spPr>
          <a:xfrm flipV="1">
            <a:off x="21015778" y="659423"/>
            <a:ext cx="1" cy="801371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6" name="Line">
            <a:extLst>
              <a:ext uri="{FF2B5EF4-FFF2-40B4-BE49-F238E27FC236}">
                <a16:creationId xmlns:a16="http://schemas.microsoft.com/office/drawing/2014/main" id="{2125EB9E-2A20-0C4E-9ECD-664554C894EF}"/>
              </a:ext>
            </a:extLst>
          </p:cNvPr>
          <p:cNvSpPr/>
          <p:nvPr/>
        </p:nvSpPr>
        <p:spPr>
          <a:xfrm>
            <a:off x="14989727" y="9828122"/>
            <a:ext cx="1" cy="376406"/>
          </a:xfrm>
          <a:prstGeom prst="line">
            <a:avLst/>
          </a:prstGeom>
          <a:ln w="25400">
            <a:solidFill>
              <a:srgbClr val="A7755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7" name="Rounded Rectangle">
            <a:extLst>
              <a:ext uri="{FF2B5EF4-FFF2-40B4-BE49-F238E27FC236}">
                <a16:creationId xmlns:a16="http://schemas.microsoft.com/office/drawing/2014/main" id="{47ED5A8D-7598-2C40-A0A5-AF13DAC7675D}"/>
              </a:ext>
            </a:extLst>
          </p:cNvPr>
          <p:cNvSpPr/>
          <p:nvPr/>
        </p:nvSpPr>
        <p:spPr>
          <a:xfrm>
            <a:off x="13188777" y="10248722"/>
            <a:ext cx="3507700" cy="376406"/>
          </a:xfrm>
          <a:prstGeom prst="roundRect">
            <a:avLst>
              <a:gd name="adj" fmla="val 19586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8" name="Data  Visualisation">
            <a:extLst>
              <a:ext uri="{FF2B5EF4-FFF2-40B4-BE49-F238E27FC236}">
                <a16:creationId xmlns:a16="http://schemas.microsoft.com/office/drawing/2014/main" id="{659003FF-CAD4-BB4A-AA98-2757E0CF3870}"/>
              </a:ext>
            </a:extLst>
          </p:cNvPr>
          <p:cNvSpPr txBox="1"/>
          <p:nvPr/>
        </p:nvSpPr>
        <p:spPr>
          <a:xfrm>
            <a:off x="13604569" y="10219429"/>
            <a:ext cx="2770316" cy="434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rgbClr val="1C1C1C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Data  </a:t>
            </a:r>
            <a:r>
              <a:rPr lang="en-US" dirty="0"/>
              <a:t>Visualization</a:t>
            </a:r>
            <a:endParaRPr dirty="0"/>
          </a:p>
        </p:txBody>
      </p:sp>
      <p:sp>
        <p:nvSpPr>
          <p:cNvPr id="39" name="We collected data from 5 sources:…">
            <a:extLst>
              <a:ext uri="{FF2B5EF4-FFF2-40B4-BE49-F238E27FC236}">
                <a16:creationId xmlns:a16="http://schemas.microsoft.com/office/drawing/2014/main" id="{461E665A-B842-D848-81AB-8EAE882841D0}"/>
              </a:ext>
            </a:extLst>
          </p:cNvPr>
          <p:cNvSpPr txBox="1"/>
          <p:nvPr/>
        </p:nvSpPr>
        <p:spPr>
          <a:xfrm>
            <a:off x="18108307" y="5422847"/>
            <a:ext cx="4341543" cy="6455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90000"/>
              </a:lnSpc>
              <a:defRPr sz="2400" b="0">
                <a:solidFill>
                  <a:srgbClr val="1C1C1C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We </a:t>
            </a:r>
            <a:r>
              <a:rPr lang="en-US" dirty="0"/>
              <a:t>find that</a:t>
            </a:r>
            <a:r>
              <a:rPr dirty="0"/>
              <a:t>: </a:t>
            </a:r>
          </a:p>
          <a:p>
            <a:pPr marL="317500" indent="-317500" algn="l">
              <a:lnSpc>
                <a:spcPct val="150000"/>
              </a:lnSpc>
              <a:buSzPct val="125000"/>
              <a:buFontTx/>
              <a:buChar char="•"/>
              <a:defRPr sz="2400" b="0">
                <a:solidFill>
                  <a:srgbClr val="1C1C1C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lang="en-US" dirty="0"/>
              <a:t>Higher income countries and European countries have lower income inequality</a:t>
            </a:r>
          </a:p>
          <a:p>
            <a:pPr marL="317500" indent="-317500" algn="l">
              <a:lnSpc>
                <a:spcPct val="150000"/>
              </a:lnSpc>
              <a:buSzPct val="125000"/>
              <a:buChar char="•"/>
              <a:defRPr sz="2400" b="0">
                <a:solidFill>
                  <a:srgbClr val="1C1C1C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lang="en-US" dirty="0"/>
              <a:t>Poverty rate extremely correlated with income inequality</a:t>
            </a:r>
            <a:endParaRPr dirty="0"/>
          </a:p>
          <a:p>
            <a:pPr marL="317500" indent="-317500" algn="l">
              <a:lnSpc>
                <a:spcPct val="150000"/>
              </a:lnSpc>
              <a:buSzPct val="125000"/>
              <a:buChar char="•"/>
              <a:defRPr sz="2400" b="0">
                <a:solidFill>
                  <a:srgbClr val="1C1C1C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lang="en-US" dirty="0"/>
              <a:t>Unemployment rate and life expectancy can also have significant effect</a:t>
            </a:r>
          </a:p>
          <a:p>
            <a:pPr marL="317500" indent="-317500" algn="l">
              <a:lnSpc>
                <a:spcPct val="150000"/>
              </a:lnSpc>
              <a:buSzPct val="125000"/>
              <a:buChar char="•"/>
              <a:defRPr sz="2400" b="0">
                <a:solidFill>
                  <a:srgbClr val="1C1C1C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  <a:p>
            <a:pPr marL="317500" indent="-317500" algn="l">
              <a:lnSpc>
                <a:spcPct val="150000"/>
              </a:lnSpc>
              <a:buSzPct val="125000"/>
              <a:buChar char="•"/>
              <a:defRPr sz="2400" b="0">
                <a:solidFill>
                  <a:srgbClr val="1C1C1C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ounded Rectangle"/>
          <p:cNvSpPr/>
          <p:nvPr/>
        </p:nvSpPr>
        <p:spPr>
          <a:xfrm>
            <a:off x="-2024390" y="1783355"/>
            <a:ext cx="27485312" cy="12181290"/>
          </a:xfrm>
          <a:prstGeom prst="roundRect">
            <a:avLst>
              <a:gd name="adj" fmla="val 2687"/>
            </a:avLst>
          </a:prstGeom>
          <a:solidFill>
            <a:srgbClr val="24C6D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91" name="150-1507724_torre-eiffel-vector-graphic-design-hd-png-download.png.jpeg" descr="150-1507724_torre-eiffel-vector-graphic-design-hd-png-download.png.jpeg"/>
          <p:cNvPicPr>
            <a:picLocks noChangeAspect="1"/>
          </p:cNvPicPr>
          <p:nvPr/>
        </p:nvPicPr>
        <p:blipFill>
          <a:blip r:embed="rId2"/>
          <a:srcRect l="29059" t="7605" r="28998" b="7321"/>
          <a:stretch>
            <a:fillRect/>
          </a:stretch>
        </p:blipFill>
        <p:spPr>
          <a:xfrm>
            <a:off x="6299138" y="6202599"/>
            <a:ext cx="651283" cy="882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600" extrusionOk="0">
                <a:moveTo>
                  <a:pt x="7823" y="0"/>
                </a:moveTo>
                <a:lnTo>
                  <a:pt x="7823" y="719"/>
                </a:lnTo>
                <a:cubicBezTo>
                  <a:pt x="7823" y="1386"/>
                  <a:pt x="7839" y="1450"/>
                  <a:pt x="8060" y="1613"/>
                </a:cubicBezTo>
                <a:cubicBezTo>
                  <a:pt x="8191" y="1709"/>
                  <a:pt x="8401" y="1788"/>
                  <a:pt x="8533" y="1788"/>
                </a:cubicBezTo>
                <a:cubicBezTo>
                  <a:pt x="8666" y="1788"/>
                  <a:pt x="8798" y="1817"/>
                  <a:pt x="8823" y="1846"/>
                </a:cubicBezTo>
                <a:cubicBezTo>
                  <a:pt x="8878" y="1914"/>
                  <a:pt x="8586" y="3545"/>
                  <a:pt x="8257" y="5043"/>
                </a:cubicBezTo>
                <a:cubicBezTo>
                  <a:pt x="7325" y="9290"/>
                  <a:pt x="6243" y="12095"/>
                  <a:pt x="4063" y="15935"/>
                </a:cubicBezTo>
                <a:cubicBezTo>
                  <a:pt x="4023" y="16005"/>
                  <a:pt x="4433" y="16022"/>
                  <a:pt x="5904" y="16022"/>
                </a:cubicBezTo>
                <a:lnTo>
                  <a:pt x="7784" y="16022"/>
                </a:lnTo>
                <a:lnTo>
                  <a:pt x="8152" y="15109"/>
                </a:lnTo>
                <a:cubicBezTo>
                  <a:pt x="8352" y="14608"/>
                  <a:pt x="8659" y="13841"/>
                  <a:pt x="8836" y="13409"/>
                </a:cubicBezTo>
                <a:cubicBezTo>
                  <a:pt x="9013" y="12976"/>
                  <a:pt x="9237" y="12411"/>
                  <a:pt x="9336" y="12155"/>
                </a:cubicBezTo>
                <a:lnTo>
                  <a:pt x="9520" y="11689"/>
                </a:lnTo>
                <a:lnTo>
                  <a:pt x="10769" y="11689"/>
                </a:lnTo>
                <a:lnTo>
                  <a:pt x="12018" y="11689"/>
                </a:lnTo>
                <a:lnTo>
                  <a:pt x="12399" y="12622"/>
                </a:lnTo>
                <a:cubicBezTo>
                  <a:pt x="12607" y="13133"/>
                  <a:pt x="12898" y="13842"/>
                  <a:pt x="13043" y="14196"/>
                </a:cubicBezTo>
                <a:cubicBezTo>
                  <a:pt x="13189" y="14550"/>
                  <a:pt x="13414" y="15105"/>
                  <a:pt x="13543" y="15430"/>
                </a:cubicBezTo>
                <a:lnTo>
                  <a:pt x="13780" y="16022"/>
                </a:lnTo>
                <a:lnTo>
                  <a:pt x="15647" y="16022"/>
                </a:lnTo>
                <a:cubicBezTo>
                  <a:pt x="16673" y="16023"/>
                  <a:pt x="17501" y="16004"/>
                  <a:pt x="17501" y="15984"/>
                </a:cubicBezTo>
                <a:cubicBezTo>
                  <a:pt x="17501" y="15963"/>
                  <a:pt x="17262" y="15504"/>
                  <a:pt x="16962" y="14963"/>
                </a:cubicBezTo>
                <a:cubicBezTo>
                  <a:pt x="15064" y="11545"/>
                  <a:pt x="13742" y="7750"/>
                  <a:pt x="13004" y="3615"/>
                </a:cubicBezTo>
                <a:cubicBezTo>
                  <a:pt x="12650" y="1631"/>
                  <a:pt x="12644" y="1790"/>
                  <a:pt x="13043" y="1788"/>
                </a:cubicBezTo>
                <a:cubicBezTo>
                  <a:pt x="13585" y="1785"/>
                  <a:pt x="13727" y="1548"/>
                  <a:pt x="13727" y="680"/>
                </a:cubicBezTo>
                <a:lnTo>
                  <a:pt x="13727" y="0"/>
                </a:lnTo>
                <a:lnTo>
                  <a:pt x="10769" y="0"/>
                </a:lnTo>
                <a:lnTo>
                  <a:pt x="7823" y="0"/>
                </a:lnTo>
                <a:close/>
                <a:moveTo>
                  <a:pt x="3379" y="17159"/>
                </a:moveTo>
                <a:lnTo>
                  <a:pt x="1709" y="19326"/>
                </a:lnTo>
                <a:cubicBezTo>
                  <a:pt x="791" y="20516"/>
                  <a:pt x="23" y="21512"/>
                  <a:pt x="0" y="21541"/>
                </a:cubicBezTo>
                <a:cubicBezTo>
                  <a:pt x="-23" y="21571"/>
                  <a:pt x="1083" y="21600"/>
                  <a:pt x="2459" y="21600"/>
                </a:cubicBezTo>
                <a:lnTo>
                  <a:pt x="4957" y="21600"/>
                </a:lnTo>
                <a:lnTo>
                  <a:pt x="5194" y="21347"/>
                </a:lnTo>
                <a:cubicBezTo>
                  <a:pt x="5571" y="20938"/>
                  <a:pt x="6774" y="20140"/>
                  <a:pt x="7389" y="19899"/>
                </a:cubicBezTo>
                <a:cubicBezTo>
                  <a:pt x="8467" y="19478"/>
                  <a:pt x="9269" y="19347"/>
                  <a:pt x="10729" y="19346"/>
                </a:cubicBezTo>
                <a:cubicBezTo>
                  <a:pt x="12178" y="19344"/>
                  <a:pt x="12826" y="19438"/>
                  <a:pt x="13911" y="19812"/>
                </a:cubicBezTo>
                <a:cubicBezTo>
                  <a:pt x="14794" y="20116"/>
                  <a:pt x="15649" y="20643"/>
                  <a:pt x="16396" y="21337"/>
                </a:cubicBezTo>
                <a:lnTo>
                  <a:pt x="16686" y="21600"/>
                </a:lnTo>
                <a:lnTo>
                  <a:pt x="19131" y="21580"/>
                </a:lnTo>
                <a:lnTo>
                  <a:pt x="21577" y="21561"/>
                </a:lnTo>
                <a:lnTo>
                  <a:pt x="19894" y="19384"/>
                </a:lnTo>
                <a:lnTo>
                  <a:pt x="18211" y="17198"/>
                </a:lnTo>
                <a:lnTo>
                  <a:pt x="10795" y="17179"/>
                </a:lnTo>
                <a:lnTo>
                  <a:pt x="3379" y="17159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92" name="paris"/>
          <p:cNvSpPr txBox="1"/>
          <p:nvPr/>
        </p:nvSpPr>
        <p:spPr>
          <a:xfrm>
            <a:off x="7009551" y="6307176"/>
            <a:ext cx="1638550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Cousine for Powerline"/>
                <a:ea typeface="Cousine for Powerline"/>
                <a:cs typeface="Cousine for Powerline"/>
                <a:sym typeface="Cousine for Powerline"/>
              </a:defRPr>
            </a:lvl1pPr>
          </a:lstStyle>
          <a:p>
            <a:r>
              <a:t>paris</a:t>
            </a:r>
          </a:p>
        </p:txBody>
      </p:sp>
      <p:sp>
        <p:nvSpPr>
          <p:cNvPr id="193" name="Line"/>
          <p:cNvSpPr/>
          <p:nvPr/>
        </p:nvSpPr>
        <p:spPr>
          <a:xfrm flipV="1">
            <a:off x="5936441" y="6243041"/>
            <a:ext cx="1" cy="801371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4" name="WHAT WE DID"/>
          <p:cNvSpPr txBox="1"/>
          <p:nvPr/>
        </p:nvSpPr>
        <p:spPr>
          <a:xfrm>
            <a:off x="721992" y="6161126"/>
            <a:ext cx="4607262" cy="965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5000" b="0">
                <a:solidFill>
                  <a:srgbClr val="222222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r>
              <a:t>WHAT WE DID 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angle"/>
          <p:cNvSpPr/>
          <p:nvPr/>
        </p:nvSpPr>
        <p:spPr>
          <a:xfrm>
            <a:off x="14113403" y="5050227"/>
            <a:ext cx="1584430" cy="1770370"/>
          </a:xfrm>
          <a:prstGeom prst="rect">
            <a:avLst/>
          </a:prstGeom>
          <a:solidFill>
            <a:srgbClr val="76D6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0" name="Rectangle"/>
          <p:cNvSpPr/>
          <p:nvPr/>
        </p:nvSpPr>
        <p:spPr>
          <a:xfrm>
            <a:off x="14129861" y="10699729"/>
            <a:ext cx="1660598" cy="1742441"/>
          </a:xfrm>
          <a:prstGeom prst="rect">
            <a:avLst/>
          </a:prstGeom>
          <a:solidFill>
            <a:srgbClr val="76D6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1" name="Rectangle"/>
          <p:cNvSpPr/>
          <p:nvPr/>
        </p:nvSpPr>
        <p:spPr>
          <a:xfrm>
            <a:off x="10660943" y="1549267"/>
            <a:ext cx="3062114" cy="4603059"/>
          </a:xfrm>
          <a:prstGeom prst="rect">
            <a:avLst/>
          </a:prstGeom>
          <a:solidFill>
            <a:srgbClr val="73FCD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2" name="Data Workflow"/>
          <p:cNvSpPr txBox="1"/>
          <p:nvPr/>
        </p:nvSpPr>
        <p:spPr>
          <a:xfrm>
            <a:off x="279031" y="226973"/>
            <a:ext cx="7223245" cy="174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defRPr sz="5000" b="0">
                <a:solidFill>
                  <a:srgbClr val="222222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Data Workflow </a:t>
            </a:r>
          </a:p>
          <a:p>
            <a:pPr algn="l">
              <a:lnSpc>
                <a:spcPct val="90000"/>
              </a:lnSpc>
              <a:defRPr sz="5000" b="0">
                <a:solidFill>
                  <a:srgbClr val="222222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 </a:t>
            </a:r>
          </a:p>
        </p:txBody>
      </p:sp>
      <p:sp>
        <p:nvSpPr>
          <p:cNvPr id="203" name="Rectangle"/>
          <p:cNvSpPr/>
          <p:nvPr/>
        </p:nvSpPr>
        <p:spPr>
          <a:xfrm>
            <a:off x="7192026" y="1549267"/>
            <a:ext cx="3062114" cy="11407208"/>
          </a:xfrm>
          <a:prstGeom prst="rect">
            <a:avLst/>
          </a:prstGeom>
          <a:solidFill>
            <a:srgbClr val="FFD47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4" name="Rectangle"/>
          <p:cNvSpPr/>
          <p:nvPr/>
        </p:nvSpPr>
        <p:spPr>
          <a:xfrm>
            <a:off x="3723108" y="1549267"/>
            <a:ext cx="3062114" cy="9359010"/>
          </a:xfrm>
          <a:prstGeom prst="rect">
            <a:avLst/>
          </a:prstGeom>
          <a:solidFill>
            <a:srgbClr val="FFB52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5" name="Rectangle"/>
          <p:cNvSpPr/>
          <p:nvPr/>
        </p:nvSpPr>
        <p:spPr>
          <a:xfrm>
            <a:off x="254191" y="1549267"/>
            <a:ext cx="3062114" cy="5980159"/>
          </a:xfrm>
          <a:prstGeom prst="rect">
            <a:avLst/>
          </a:prstGeom>
          <a:solidFill>
            <a:srgbClr val="FF7E7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6" name="Rectangle"/>
          <p:cNvSpPr/>
          <p:nvPr/>
        </p:nvSpPr>
        <p:spPr>
          <a:xfrm>
            <a:off x="14129861" y="1549267"/>
            <a:ext cx="3062114" cy="1379539"/>
          </a:xfrm>
          <a:prstGeom prst="rect">
            <a:avLst/>
          </a:prstGeom>
          <a:solidFill>
            <a:srgbClr val="76D6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7" name="Rectangle"/>
          <p:cNvSpPr/>
          <p:nvPr/>
        </p:nvSpPr>
        <p:spPr>
          <a:xfrm>
            <a:off x="17598778" y="1549267"/>
            <a:ext cx="3062114" cy="11407208"/>
          </a:xfrm>
          <a:prstGeom prst="rect">
            <a:avLst/>
          </a:prstGeom>
          <a:solidFill>
            <a:srgbClr val="7A81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8" name="Rectangle"/>
          <p:cNvSpPr/>
          <p:nvPr/>
        </p:nvSpPr>
        <p:spPr>
          <a:xfrm>
            <a:off x="21067695" y="1549267"/>
            <a:ext cx="3062114" cy="11407208"/>
          </a:xfrm>
          <a:prstGeom prst="rect">
            <a:avLst/>
          </a:prstGeom>
          <a:solidFill>
            <a:srgbClr val="D783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09" name="Screenshot 2021-11-17 at 1.08.01.png" descr="Screenshot 2021-11-17 at 1.08.01.png"/>
          <p:cNvPicPr>
            <a:picLocks noChangeAspect="1"/>
          </p:cNvPicPr>
          <p:nvPr/>
        </p:nvPicPr>
        <p:blipFill>
          <a:blip r:embed="rId2"/>
          <a:srcRect t="7458" r="26090" b="2556"/>
          <a:stretch>
            <a:fillRect/>
          </a:stretch>
        </p:blipFill>
        <p:spPr>
          <a:xfrm>
            <a:off x="443353" y="2828062"/>
            <a:ext cx="2681094" cy="4566733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Rounded Rectangle"/>
          <p:cNvSpPr/>
          <p:nvPr/>
        </p:nvSpPr>
        <p:spPr>
          <a:xfrm>
            <a:off x="551615" y="8253552"/>
            <a:ext cx="2464764" cy="406401"/>
          </a:xfrm>
          <a:prstGeom prst="roundRect">
            <a:avLst>
              <a:gd name="adj" fmla="val 18140"/>
            </a:avLst>
          </a:prstGeom>
          <a:solidFill>
            <a:srgbClr val="F2F2F2"/>
          </a:solidFill>
          <a:ln w="12700">
            <a:miter lim="400000"/>
          </a:ln>
          <a:effectLst>
            <a:outerShdw blurRad="88900" dist="55389" dir="5400000" rotWithShape="0">
              <a:srgbClr val="000000">
                <a:alpha val="70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1" name="Education"/>
          <p:cNvSpPr txBox="1"/>
          <p:nvPr/>
        </p:nvSpPr>
        <p:spPr>
          <a:xfrm>
            <a:off x="1026600" y="8203831"/>
            <a:ext cx="151479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 b="0"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Education</a:t>
            </a:r>
          </a:p>
        </p:txBody>
      </p:sp>
      <p:sp>
        <p:nvSpPr>
          <p:cNvPr id="212" name="Rounded Rectangle"/>
          <p:cNvSpPr/>
          <p:nvPr/>
        </p:nvSpPr>
        <p:spPr>
          <a:xfrm>
            <a:off x="544854" y="9037263"/>
            <a:ext cx="2478285" cy="383161"/>
          </a:xfrm>
          <a:prstGeom prst="roundRect">
            <a:avLst>
              <a:gd name="adj" fmla="val 19241"/>
            </a:avLst>
          </a:prstGeom>
          <a:solidFill>
            <a:srgbClr val="F2F2F2"/>
          </a:solidFill>
          <a:ln w="12700">
            <a:miter lim="400000"/>
          </a:ln>
          <a:effectLst>
            <a:outerShdw blurRad="88900" dist="55389" dir="5400000" rotWithShape="0">
              <a:srgbClr val="000000">
                <a:alpha val="70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3" name="Life Expectancy"/>
          <p:cNvSpPr txBox="1"/>
          <p:nvPr/>
        </p:nvSpPr>
        <p:spPr>
          <a:xfrm>
            <a:off x="636710" y="8987543"/>
            <a:ext cx="22945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 b="0"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Life Expectancy</a:t>
            </a:r>
          </a:p>
        </p:txBody>
      </p:sp>
      <p:sp>
        <p:nvSpPr>
          <p:cNvPr id="214" name="Rounded Rectangle"/>
          <p:cNvSpPr/>
          <p:nvPr/>
        </p:nvSpPr>
        <p:spPr>
          <a:xfrm>
            <a:off x="544854" y="9820975"/>
            <a:ext cx="2478285" cy="383161"/>
          </a:xfrm>
          <a:prstGeom prst="roundRect">
            <a:avLst>
              <a:gd name="adj" fmla="val 19241"/>
            </a:avLst>
          </a:prstGeom>
          <a:solidFill>
            <a:srgbClr val="F2F2F2"/>
          </a:solidFill>
          <a:ln w="12700">
            <a:miter lim="400000"/>
          </a:ln>
          <a:effectLst>
            <a:outerShdw blurRad="88900" dist="55389" dir="5400000" rotWithShape="0">
              <a:srgbClr val="000000">
                <a:alpha val="70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5" name="Poverty"/>
          <p:cNvSpPr txBox="1"/>
          <p:nvPr/>
        </p:nvSpPr>
        <p:spPr>
          <a:xfrm>
            <a:off x="1179159" y="9771255"/>
            <a:ext cx="120967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 b="0"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Poverty</a:t>
            </a:r>
          </a:p>
        </p:txBody>
      </p:sp>
      <p:sp>
        <p:nvSpPr>
          <p:cNvPr id="216" name="Rounded Rectangle"/>
          <p:cNvSpPr/>
          <p:nvPr/>
        </p:nvSpPr>
        <p:spPr>
          <a:xfrm>
            <a:off x="544854" y="10604688"/>
            <a:ext cx="2478285" cy="383161"/>
          </a:xfrm>
          <a:prstGeom prst="roundRect">
            <a:avLst>
              <a:gd name="adj" fmla="val 19241"/>
            </a:avLst>
          </a:prstGeom>
          <a:solidFill>
            <a:srgbClr val="F2F2F2"/>
          </a:solidFill>
          <a:ln w="12700">
            <a:miter lim="400000"/>
          </a:ln>
          <a:effectLst>
            <a:outerShdw blurRad="88900" dist="55389" dir="5400000" rotWithShape="0">
              <a:srgbClr val="000000">
                <a:alpha val="70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7" name="Gini"/>
          <p:cNvSpPr txBox="1"/>
          <p:nvPr/>
        </p:nvSpPr>
        <p:spPr>
          <a:xfrm>
            <a:off x="1440779" y="10554968"/>
            <a:ext cx="68643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 b="0"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Gini</a:t>
            </a:r>
          </a:p>
        </p:txBody>
      </p:sp>
      <p:sp>
        <p:nvSpPr>
          <p:cNvPr id="218" name="Rectangle"/>
          <p:cNvSpPr/>
          <p:nvPr/>
        </p:nvSpPr>
        <p:spPr>
          <a:xfrm>
            <a:off x="372533" y="1711993"/>
            <a:ext cx="2825430" cy="98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9" name="Raw data"/>
          <p:cNvSpPr txBox="1"/>
          <p:nvPr/>
        </p:nvSpPr>
        <p:spPr>
          <a:xfrm>
            <a:off x="813549" y="1937437"/>
            <a:ext cx="194339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sine for Powerline"/>
                <a:ea typeface="Cousine for Powerline"/>
                <a:cs typeface="Cousine for Powerline"/>
                <a:sym typeface="Cousine for Powerline"/>
              </a:defRPr>
            </a:lvl1pPr>
          </a:lstStyle>
          <a:p>
            <a:r>
              <a:t>Raw data</a:t>
            </a:r>
          </a:p>
        </p:txBody>
      </p:sp>
      <p:sp>
        <p:nvSpPr>
          <p:cNvPr id="220" name="Rectangle"/>
          <p:cNvSpPr/>
          <p:nvPr/>
        </p:nvSpPr>
        <p:spPr>
          <a:xfrm>
            <a:off x="3841450" y="1711993"/>
            <a:ext cx="2825431" cy="98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21" name="Screenshot 2021-11-17 at 1.08.09.png" descr="Screenshot 2021-11-17 at 1.08.09.png"/>
          <p:cNvPicPr>
            <a:picLocks noChangeAspect="1"/>
          </p:cNvPicPr>
          <p:nvPr/>
        </p:nvPicPr>
        <p:blipFill>
          <a:blip r:embed="rId3"/>
          <a:srcRect l="2602" t="14865" r="69532" b="34314"/>
          <a:stretch>
            <a:fillRect/>
          </a:stretch>
        </p:blipFill>
        <p:spPr>
          <a:xfrm>
            <a:off x="3840697" y="9217025"/>
            <a:ext cx="2825560" cy="14474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Screenshot 2021-11-17 at 1.16.13.png" descr="Screenshot 2021-11-17 at 1.16.13.png"/>
          <p:cNvPicPr>
            <a:picLocks noChangeAspect="1"/>
          </p:cNvPicPr>
          <p:nvPr/>
        </p:nvPicPr>
        <p:blipFill>
          <a:blip r:embed="rId4"/>
          <a:srcRect l="5189" t="22054" r="75105" b="50865"/>
          <a:stretch>
            <a:fillRect/>
          </a:stretch>
        </p:blipFill>
        <p:spPr>
          <a:xfrm>
            <a:off x="3791077" y="7385260"/>
            <a:ext cx="2827108" cy="1358392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Load Data…"/>
          <p:cNvSpPr txBox="1"/>
          <p:nvPr/>
        </p:nvSpPr>
        <p:spPr>
          <a:xfrm>
            <a:off x="4244360" y="1785037"/>
            <a:ext cx="201961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>
                <a:latin typeface="Cousine for Powerline"/>
                <a:ea typeface="Cousine for Powerline"/>
                <a:cs typeface="Cousine for Powerline"/>
                <a:sym typeface="Cousine for Powerline"/>
              </a:defRPr>
            </a:pPr>
            <a:r>
              <a:t>Load Data </a:t>
            </a:r>
          </a:p>
          <a:p>
            <a:pPr>
              <a:defRPr sz="2500">
                <a:latin typeface="Cousine for Powerline"/>
                <a:ea typeface="Cousine for Powerline"/>
                <a:cs typeface="Cousine for Powerline"/>
                <a:sym typeface="Cousine for Powerline"/>
              </a:defRPr>
            </a:pPr>
            <a:r>
              <a:t>From SQL  </a:t>
            </a:r>
          </a:p>
        </p:txBody>
      </p:sp>
      <p:sp>
        <p:nvSpPr>
          <p:cNvPr id="224" name="Eurostat…"/>
          <p:cNvSpPr txBox="1"/>
          <p:nvPr/>
        </p:nvSpPr>
        <p:spPr>
          <a:xfrm>
            <a:off x="3791077" y="6748953"/>
            <a:ext cx="144113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500" b="0">
                <a:solidFill>
                  <a:srgbClr val="424242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Eurostat  </a:t>
            </a:r>
          </a:p>
          <a:p>
            <a:pPr algn="l">
              <a:defRPr sz="1500" b="0">
                <a:solidFill>
                  <a:srgbClr val="424242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data warehouse</a:t>
            </a:r>
          </a:p>
        </p:txBody>
      </p:sp>
      <p:sp>
        <p:nvSpPr>
          <p:cNvPr id="225" name="Gini data"/>
          <p:cNvSpPr txBox="1"/>
          <p:nvPr/>
        </p:nvSpPr>
        <p:spPr>
          <a:xfrm>
            <a:off x="3840697" y="8857426"/>
            <a:ext cx="865061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500" b="0">
                <a:solidFill>
                  <a:srgbClr val="424242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Gini data</a:t>
            </a:r>
          </a:p>
        </p:txBody>
      </p:sp>
      <p:sp>
        <p:nvSpPr>
          <p:cNvPr id="226" name="Rectangle"/>
          <p:cNvSpPr/>
          <p:nvPr/>
        </p:nvSpPr>
        <p:spPr>
          <a:xfrm>
            <a:off x="7310367" y="1711993"/>
            <a:ext cx="2825431" cy="98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7" name="Filter &amp;…"/>
          <p:cNvSpPr txBox="1"/>
          <p:nvPr/>
        </p:nvSpPr>
        <p:spPr>
          <a:xfrm>
            <a:off x="7618011" y="1785037"/>
            <a:ext cx="2210142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>
                <a:latin typeface="Cousine for Powerline"/>
                <a:ea typeface="Cousine for Powerline"/>
                <a:cs typeface="Cousine for Powerline"/>
                <a:sym typeface="Cousine for Powerline"/>
              </a:defRPr>
            </a:pPr>
            <a:r>
              <a:t>Filter &amp; </a:t>
            </a:r>
          </a:p>
          <a:p>
            <a:pPr>
              <a:defRPr sz="2500">
                <a:latin typeface="Cousine for Powerline"/>
                <a:ea typeface="Cousine for Powerline"/>
                <a:cs typeface="Cousine for Powerline"/>
                <a:sym typeface="Cousine for Powerline"/>
              </a:defRPr>
            </a:pPr>
            <a:r>
              <a:t>Transform  </a:t>
            </a:r>
          </a:p>
        </p:txBody>
      </p:sp>
      <p:sp>
        <p:nvSpPr>
          <p:cNvPr id="228" name="Line"/>
          <p:cNvSpPr/>
          <p:nvPr/>
        </p:nvSpPr>
        <p:spPr>
          <a:xfrm>
            <a:off x="6680768" y="10383967"/>
            <a:ext cx="686436" cy="1"/>
          </a:xfrm>
          <a:prstGeom prst="line">
            <a:avLst/>
          </a:prstGeom>
          <a:ln w="63500">
            <a:solidFill>
              <a:srgbClr val="42424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29" name="Screenshot 2021-11-17 at 1.08.09.png" descr="Screenshot 2021-11-17 at 1.08.09.png"/>
          <p:cNvPicPr>
            <a:picLocks noChangeAspect="1"/>
          </p:cNvPicPr>
          <p:nvPr/>
        </p:nvPicPr>
        <p:blipFill>
          <a:blip r:embed="rId3"/>
          <a:srcRect l="32672" t="9646" r="40859" b="46540"/>
          <a:stretch>
            <a:fillRect/>
          </a:stretch>
        </p:blipFill>
        <p:spPr>
          <a:xfrm>
            <a:off x="7381523" y="10068032"/>
            <a:ext cx="2769544" cy="12876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Screenshot 2021-11-17 at 1.08.09.png" descr="Screenshot 2021-11-17 at 1.08.09.png"/>
          <p:cNvPicPr>
            <a:picLocks noChangeAspect="1"/>
          </p:cNvPicPr>
          <p:nvPr/>
        </p:nvPicPr>
        <p:blipFill>
          <a:blip r:embed="rId3"/>
          <a:srcRect l="58894" t="3485" r="6445" b="46540"/>
          <a:stretch>
            <a:fillRect/>
          </a:stretch>
        </p:blipFill>
        <p:spPr>
          <a:xfrm>
            <a:off x="7374363" y="11633450"/>
            <a:ext cx="2769529" cy="1121622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Filter…"/>
          <p:cNvSpPr txBox="1"/>
          <p:nvPr/>
        </p:nvSpPr>
        <p:spPr>
          <a:xfrm>
            <a:off x="7369188" y="6672753"/>
            <a:ext cx="287536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500" b="0"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Filter </a:t>
            </a:r>
          </a:p>
          <a:p>
            <a:pPr marL="264583" indent="-264583" algn="l">
              <a:buSzPct val="125000"/>
              <a:buChar char="•"/>
              <a:defRPr sz="1500" b="0"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2018</a:t>
            </a:r>
          </a:p>
          <a:p>
            <a:pPr marL="264583" indent="-264583" algn="l">
              <a:buSzPct val="125000"/>
              <a:buChar char="•"/>
              <a:defRPr sz="1500" b="0"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 algn="l">
              <a:defRPr sz="1500" b="0"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</p:txBody>
      </p:sp>
      <p:sp>
        <p:nvSpPr>
          <p:cNvPr id="232" name="Line"/>
          <p:cNvSpPr/>
          <p:nvPr/>
        </p:nvSpPr>
        <p:spPr>
          <a:xfrm>
            <a:off x="8723082" y="11249550"/>
            <a:ext cx="1" cy="482601"/>
          </a:xfrm>
          <a:prstGeom prst="line">
            <a:avLst/>
          </a:prstGeom>
          <a:ln w="63500">
            <a:solidFill>
              <a:srgbClr val="42424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33" name="Screenshot 2021-11-17 at 4.10.59.png" descr="Screenshot 2021-11-17 at 4.10.59.png"/>
          <p:cNvPicPr>
            <a:picLocks noChangeAspect="1"/>
          </p:cNvPicPr>
          <p:nvPr/>
        </p:nvPicPr>
        <p:blipFill>
          <a:blip r:embed="rId5"/>
          <a:srcRect l="24416" t="17005" r="36485" b="52935"/>
          <a:stretch>
            <a:fillRect/>
          </a:stretch>
        </p:blipFill>
        <p:spPr>
          <a:xfrm>
            <a:off x="7330326" y="7270353"/>
            <a:ext cx="2871782" cy="1207301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Line"/>
          <p:cNvSpPr/>
          <p:nvPr/>
        </p:nvSpPr>
        <p:spPr>
          <a:xfrm>
            <a:off x="6680768" y="8064511"/>
            <a:ext cx="686436" cy="1"/>
          </a:xfrm>
          <a:prstGeom prst="line">
            <a:avLst/>
          </a:prstGeom>
          <a:ln w="63500">
            <a:solidFill>
              <a:srgbClr val="42424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5" name="Rectangle"/>
          <p:cNvSpPr/>
          <p:nvPr/>
        </p:nvSpPr>
        <p:spPr>
          <a:xfrm>
            <a:off x="10779285" y="1711993"/>
            <a:ext cx="2825430" cy="98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6" name="Get data…"/>
          <p:cNvSpPr txBox="1"/>
          <p:nvPr/>
        </p:nvSpPr>
        <p:spPr>
          <a:xfrm>
            <a:off x="11086929" y="1785037"/>
            <a:ext cx="2210142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>
                <a:latin typeface="Cousine for Powerline"/>
                <a:ea typeface="Cousine for Powerline"/>
                <a:cs typeface="Cousine for Powerline"/>
                <a:sym typeface="Cousine for Powerline"/>
              </a:defRPr>
            </a:pPr>
            <a:r>
              <a:t>Get data </a:t>
            </a:r>
          </a:p>
          <a:p>
            <a:pPr>
              <a:defRPr sz="2500">
                <a:latin typeface="Cousine for Powerline"/>
                <a:ea typeface="Cousine for Powerline"/>
                <a:cs typeface="Cousine for Powerline"/>
                <a:sym typeface="Cousine for Powerline"/>
              </a:defRPr>
            </a:pPr>
            <a:r>
              <a:t>From API’s </a:t>
            </a:r>
          </a:p>
        </p:txBody>
      </p:sp>
      <p:pic>
        <p:nvPicPr>
          <p:cNvPr id="237" name="Screenshot 2021-11-17 at 1.16.13.png" descr="Screenshot 2021-11-17 at 1.16.13.png"/>
          <p:cNvPicPr>
            <a:picLocks noChangeAspect="1"/>
          </p:cNvPicPr>
          <p:nvPr/>
        </p:nvPicPr>
        <p:blipFill>
          <a:blip r:embed="rId4"/>
          <a:srcRect l="27202" t="69081" r="47485" b="7159"/>
          <a:stretch>
            <a:fillRect/>
          </a:stretch>
        </p:blipFill>
        <p:spPr>
          <a:xfrm>
            <a:off x="10779285" y="3330636"/>
            <a:ext cx="2825368" cy="927223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Remove…"/>
          <p:cNvSpPr txBox="1"/>
          <p:nvPr/>
        </p:nvSpPr>
        <p:spPr>
          <a:xfrm>
            <a:off x="7310367" y="8837516"/>
            <a:ext cx="2185968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500" b="0"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 algn="l">
              <a:defRPr sz="1500" b="0"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Remove </a:t>
            </a:r>
          </a:p>
          <a:p>
            <a:pPr marL="264583" indent="-264583" algn="l">
              <a:buSzPct val="125000"/>
              <a:buChar char="•"/>
              <a:defRPr sz="1500" b="0"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Incorrect scale</a:t>
            </a:r>
          </a:p>
          <a:p>
            <a:pPr marL="264583" indent="-264583" algn="l">
              <a:buSzPct val="125000"/>
              <a:buChar char="•"/>
              <a:defRPr sz="1500" b="0"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Unnecessary columns</a:t>
            </a:r>
          </a:p>
          <a:p>
            <a:pPr marL="264583" indent="-264583" algn="l">
              <a:buSzPct val="125000"/>
              <a:buChar char="•"/>
              <a:defRPr sz="1500" b="0"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Replace population </a:t>
            </a:r>
          </a:p>
        </p:txBody>
      </p:sp>
      <p:pic>
        <p:nvPicPr>
          <p:cNvPr id="239" name="Screenshot 2021-11-17 at 1.16.13.png" descr="Screenshot 2021-11-17 at 1.16.13.png"/>
          <p:cNvPicPr>
            <a:picLocks noChangeAspect="1"/>
          </p:cNvPicPr>
          <p:nvPr/>
        </p:nvPicPr>
        <p:blipFill>
          <a:blip r:embed="rId4"/>
          <a:srcRect l="53702" t="67719" r="22509" b="7159"/>
          <a:stretch>
            <a:fillRect/>
          </a:stretch>
        </p:blipFill>
        <p:spPr>
          <a:xfrm>
            <a:off x="10779361" y="4862829"/>
            <a:ext cx="2825276" cy="1043101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Line"/>
          <p:cNvSpPr/>
          <p:nvPr/>
        </p:nvSpPr>
        <p:spPr>
          <a:xfrm>
            <a:off x="12192000" y="4317529"/>
            <a:ext cx="0" cy="482601"/>
          </a:xfrm>
          <a:prstGeom prst="line">
            <a:avLst/>
          </a:prstGeom>
          <a:ln w="63500">
            <a:solidFill>
              <a:srgbClr val="42424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41" name="AP1 #1: Get Country Codes…"/>
          <p:cNvSpPr txBox="1"/>
          <p:nvPr/>
        </p:nvSpPr>
        <p:spPr>
          <a:xfrm>
            <a:off x="10779285" y="2787863"/>
            <a:ext cx="24831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500" b="0">
                <a:solidFill>
                  <a:srgbClr val="424242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AP1 #1: Get Country Codes </a:t>
            </a:r>
          </a:p>
          <a:p>
            <a:pPr algn="l">
              <a:defRPr sz="1500" b="0">
                <a:solidFill>
                  <a:srgbClr val="424242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From Eurostat API</a:t>
            </a:r>
          </a:p>
        </p:txBody>
      </p:sp>
      <p:sp>
        <p:nvSpPr>
          <p:cNvPr id="242" name="Rectangle"/>
          <p:cNvSpPr/>
          <p:nvPr/>
        </p:nvSpPr>
        <p:spPr>
          <a:xfrm>
            <a:off x="10779285" y="10051090"/>
            <a:ext cx="3062114" cy="2879520"/>
          </a:xfrm>
          <a:prstGeom prst="rect">
            <a:avLst/>
          </a:prstGeom>
          <a:solidFill>
            <a:srgbClr val="73FCD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43" name="Screenshot 2021-11-17 at 1.14.12.png" descr="Screenshot 2021-11-17 at 1.14.12.png"/>
          <p:cNvPicPr>
            <a:picLocks noChangeAspect="1"/>
          </p:cNvPicPr>
          <p:nvPr/>
        </p:nvPicPr>
        <p:blipFill>
          <a:blip r:embed="rId6"/>
          <a:srcRect l="5186" t="22310" r="34490" b="11620"/>
          <a:stretch>
            <a:fillRect/>
          </a:stretch>
        </p:blipFill>
        <p:spPr>
          <a:xfrm>
            <a:off x="10897467" y="10699729"/>
            <a:ext cx="2825880" cy="2065946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AP1 #2: Get GDP &amp;…"/>
          <p:cNvSpPr txBox="1"/>
          <p:nvPr/>
        </p:nvSpPr>
        <p:spPr>
          <a:xfrm>
            <a:off x="10865994" y="10104567"/>
            <a:ext cx="26731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500" b="0">
                <a:solidFill>
                  <a:srgbClr val="424242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AP1 #2: Get GDP &amp; </a:t>
            </a:r>
          </a:p>
          <a:p>
            <a:pPr algn="l">
              <a:defRPr sz="1500" b="0">
                <a:solidFill>
                  <a:srgbClr val="424242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Unemployment from WDI API</a:t>
            </a:r>
          </a:p>
        </p:txBody>
      </p:sp>
      <p:sp>
        <p:nvSpPr>
          <p:cNvPr id="245" name="Line"/>
          <p:cNvSpPr/>
          <p:nvPr/>
        </p:nvSpPr>
        <p:spPr>
          <a:xfrm>
            <a:off x="10115633" y="12448666"/>
            <a:ext cx="865062" cy="1"/>
          </a:xfrm>
          <a:prstGeom prst="line">
            <a:avLst/>
          </a:prstGeom>
          <a:ln w="63500">
            <a:solidFill>
              <a:srgbClr val="42424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46" name="Rectangle"/>
          <p:cNvSpPr/>
          <p:nvPr/>
        </p:nvSpPr>
        <p:spPr>
          <a:xfrm>
            <a:off x="14248203" y="1711993"/>
            <a:ext cx="2825430" cy="98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7" name="Joins"/>
          <p:cNvSpPr txBox="1"/>
          <p:nvPr/>
        </p:nvSpPr>
        <p:spPr>
          <a:xfrm>
            <a:off x="15127439" y="1969187"/>
            <a:ext cx="106695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Cousine for Powerline"/>
                <a:ea typeface="Cousine for Powerline"/>
                <a:cs typeface="Cousine for Powerline"/>
                <a:sym typeface="Cousine for Powerline"/>
              </a:defRPr>
            </a:lvl1pPr>
          </a:lstStyle>
          <a:p>
            <a:r>
              <a:t>Joins</a:t>
            </a:r>
          </a:p>
        </p:txBody>
      </p:sp>
      <p:sp>
        <p:nvSpPr>
          <p:cNvPr id="249" name="Line"/>
          <p:cNvSpPr/>
          <p:nvPr/>
        </p:nvSpPr>
        <p:spPr>
          <a:xfrm flipV="1">
            <a:off x="10187688" y="11212072"/>
            <a:ext cx="810002" cy="810002"/>
          </a:xfrm>
          <a:prstGeom prst="line">
            <a:avLst/>
          </a:prstGeom>
          <a:ln w="63500">
            <a:solidFill>
              <a:srgbClr val="42424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50" name="Screenshot 2021-11-17 at 1.15.19.png" descr="Screenshot 2021-11-17 at 1.15.19.png"/>
          <p:cNvPicPr>
            <a:picLocks noChangeAspect="1"/>
          </p:cNvPicPr>
          <p:nvPr/>
        </p:nvPicPr>
        <p:blipFill>
          <a:blip r:embed="rId7"/>
          <a:srcRect t="10252" r="84629" b="70752"/>
          <a:stretch>
            <a:fillRect/>
          </a:stretch>
        </p:blipFill>
        <p:spPr>
          <a:xfrm>
            <a:off x="14254743" y="5245642"/>
            <a:ext cx="1301801" cy="1379569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Line"/>
          <p:cNvSpPr/>
          <p:nvPr/>
        </p:nvSpPr>
        <p:spPr>
          <a:xfrm flipV="1">
            <a:off x="10204321" y="6178807"/>
            <a:ext cx="4223671" cy="1695194"/>
          </a:xfrm>
          <a:prstGeom prst="line">
            <a:avLst/>
          </a:prstGeom>
          <a:ln w="63500">
            <a:solidFill>
              <a:srgbClr val="42424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2" name="Line"/>
          <p:cNvSpPr/>
          <p:nvPr/>
        </p:nvSpPr>
        <p:spPr>
          <a:xfrm>
            <a:off x="13613037" y="5599266"/>
            <a:ext cx="865061" cy="1"/>
          </a:xfrm>
          <a:prstGeom prst="line">
            <a:avLst/>
          </a:prstGeom>
          <a:ln w="63500">
            <a:solidFill>
              <a:srgbClr val="42424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53" name="Screenshot 2021-11-17 at 1.15.19.png" descr="Screenshot 2021-11-17 at 1.15.19.png"/>
          <p:cNvPicPr>
            <a:picLocks noChangeAspect="1"/>
          </p:cNvPicPr>
          <p:nvPr/>
        </p:nvPicPr>
        <p:blipFill>
          <a:blip r:embed="rId7"/>
          <a:srcRect t="10252" r="84629" b="70752"/>
          <a:stretch>
            <a:fillRect/>
          </a:stretch>
        </p:blipFill>
        <p:spPr>
          <a:xfrm>
            <a:off x="14309284" y="10938529"/>
            <a:ext cx="1301800" cy="1379569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Line"/>
          <p:cNvSpPr/>
          <p:nvPr/>
        </p:nvSpPr>
        <p:spPr>
          <a:xfrm>
            <a:off x="13823673" y="11105738"/>
            <a:ext cx="853520" cy="327084"/>
          </a:xfrm>
          <a:prstGeom prst="line">
            <a:avLst/>
          </a:prstGeom>
          <a:ln w="63500">
            <a:solidFill>
              <a:srgbClr val="42424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5" name="Line"/>
          <p:cNvSpPr/>
          <p:nvPr/>
        </p:nvSpPr>
        <p:spPr>
          <a:xfrm flipV="1">
            <a:off x="13810646" y="11870181"/>
            <a:ext cx="878895" cy="314042"/>
          </a:xfrm>
          <a:prstGeom prst="line">
            <a:avLst/>
          </a:prstGeom>
          <a:ln w="63500">
            <a:solidFill>
              <a:srgbClr val="42424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6" name="Rectangle"/>
          <p:cNvSpPr/>
          <p:nvPr/>
        </p:nvSpPr>
        <p:spPr>
          <a:xfrm>
            <a:off x="15764307" y="7874978"/>
            <a:ext cx="1427827" cy="1770370"/>
          </a:xfrm>
          <a:prstGeom prst="rect">
            <a:avLst/>
          </a:prstGeom>
          <a:solidFill>
            <a:srgbClr val="76D6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57" name="Screenshot 2021-11-17 at 1.15.19.png" descr="Screenshot 2021-11-17 at 1.15.19.png"/>
          <p:cNvPicPr>
            <a:picLocks noChangeAspect="1"/>
          </p:cNvPicPr>
          <p:nvPr/>
        </p:nvPicPr>
        <p:blipFill>
          <a:blip r:embed="rId7"/>
          <a:srcRect l="1847" t="10252" r="84629" b="70752"/>
          <a:stretch>
            <a:fillRect/>
          </a:stretch>
        </p:blipFill>
        <p:spPr>
          <a:xfrm>
            <a:off x="15905529" y="8070394"/>
            <a:ext cx="1145316" cy="1379568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Line"/>
          <p:cNvSpPr/>
          <p:nvPr/>
        </p:nvSpPr>
        <p:spPr>
          <a:xfrm>
            <a:off x="15330776" y="5876351"/>
            <a:ext cx="1029803" cy="2128007"/>
          </a:xfrm>
          <a:prstGeom prst="line">
            <a:avLst/>
          </a:prstGeom>
          <a:ln w="63500">
            <a:solidFill>
              <a:srgbClr val="42424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9" name="Line"/>
          <p:cNvSpPr/>
          <p:nvPr/>
        </p:nvSpPr>
        <p:spPr>
          <a:xfrm flipV="1">
            <a:off x="15433854" y="9433201"/>
            <a:ext cx="1020677" cy="2128187"/>
          </a:xfrm>
          <a:prstGeom prst="line">
            <a:avLst/>
          </a:prstGeom>
          <a:ln w="63500">
            <a:solidFill>
              <a:srgbClr val="42424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60" name="Rectangle"/>
          <p:cNvSpPr/>
          <p:nvPr/>
        </p:nvSpPr>
        <p:spPr>
          <a:xfrm>
            <a:off x="17716960" y="1746892"/>
            <a:ext cx="2825430" cy="98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1" name="Data Analysis"/>
          <p:cNvSpPr txBox="1"/>
          <p:nvPr/>
        </p:nvSpPr>
        <p:spPr>
          <a:xfrm>
            <a:off x="17834072" y="2004086"/>
            <a:ext cx="259120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Cousine for Powerline"/>
                <a:ea typeface="Cousine for Powerline"/>
                <a:cs typeface="Cousine for Powerline"/>
                <a:sym typeface="Cousine for Powerline"/>
              </a:defRPr>
            </a:lvl1pPr>
          </a:lstStyle>
          <a:p>
            <a:r>
              <a:t>Data Analysis</a:t>
            </a:r>
          </a:p>
        </p:txBody>
      </p:sp>
      <p:pic>
        <p:nvPicPr>
          <p:cNvPr id="262" name="Screenshot 2021-11-17 at 1.15.23.png" descr="Screenshot 2021-11-17 at 1.15.23.png"/>
          <p:cNvPicPr>
            <a:picLocks noChangeAspect="1"/>
          </p:cNvPicPr>
          <p:nvPr/>
        </p:nvPicPr>
        <p:blipFill>
          <a:blip r:embed="rId8"/>
          <a:srcRect l="20293" t="12742" r="25386" b="17702"/>
          <a:stretch>
            <a:fillRect/>
          </a:stretch>
        </p:blipFill>
        <p:spPr>
          <a:xfrm>
            <a:off x="18141307" y="10443103"/>
            <a:ext cx="2095951" cy="24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Screenshot 2021-11-17 at 1.15.02.png" descr="Screenshot 2021-11-17 at 1.15.02.png"/>
          <p:cNvPicPr>
            <a:picLocks noChangeAspect="1"/>
          </p:cNvPicPr>
          <p:nvPr/>
        </p:nvPicPr>
        <p:blipFill>
          <a:blip r:embed="rId9"/>
          <a:srcRect l="8796" t="5895" r="19933" b="4353"/>
          <a:stretch>
            <a:fillRect/>
          </a:stretch>
        </p:blipFill>
        <p:spPr>
          <a:xfrm>
            <a:off x="18191769" y="2904596"/>
            <a:ext cx="1943423" cy="2400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Screenshot 2021-11-17 at 1.15.19.png" descr="Screenshot 2021-11-17 at 1.15.19.png"/>
          <p:cNvPicPr>
            <a:picLocks noChangeAspect="1"/>
          </p:cNvPicPr>
          <p:nvPr/>
        </p:nvPicPr>
        <p:blipFill>
          <a:blip r:embed="rId7"/>
          <a:srcRect l="49846" t="6613" r="16794" b="455"/>
          <a:stretch>
            <a:fillRect/>
          </a:stretch>
        </p:blipFill>
        <p:spPr>
          <a:xfrm>
            <a:off x="18153669" y="5461595"/>
            <a:ext cx="2019782" cy="4824981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Line"/>
          <p:cNvSpPr/>
          <p:nvPr/>
        </p:nvSpPr>
        <p:spPr>
          <a:xfrm flipV="1">
            <a:off x="16904676" y="4233325"/>
            <a:ext cx="1228738" cy="3981050"/>
          </a:xfrm>
          <a:prstGeom prst="line">
            <a:avLst/>
          </a:prstGeom>
          <a:ln w="63500">
            <a:solidFill>
              <a:srgbClr val="42424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66" name="Line"/>
          <p:cNvSpPr/>
          <p:nvPr/>
        </p:nvSpPr>
        <p:spPr>
          <a:xfrm>
            <a:off x="16874131" y="8675200"/>
            <a:ext cx="1209676" cy="1"/>
          </a:xfrm>
          <a:prstGeom prst="line">
            <a:avLst/>
          </a:prstGeom>
          <a:ln w="63500">
            <a:solidFill>
              <a:srgbClr val="42424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67" name="Line"/>
          <p:cNvSpPr/>
          <p:nvPr/>
        </p:nvSpPr>
        <p:spPr>
          <a:xfrm>
            <a:off x="16887641" y="9058087"/>
            <a:ext cx="1160189" cy="1782712"/>
          </a:xfrm>
          <a:prstGeom prst="line">
            <a:avLst/>
          </a:prstGeom>
          <a:ln w="63500">
            <a:solidFill>
              <a:srgbClr val="42424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68" name="Linear…"/>
          <p:cNvSpPr txBox="1"/>
          <p:nvPr/>
        </p:nvSpPr>
        <p:spPr>
          <a:xfrm>
            <a:off x="18191768" y="4343400"/>
            <a:ext cx="1036702" cy="558801"/>
          </a:xfrm>
          <a:prstGeom prst="rect">
            <a:avLst/>
          </a:prstGeom>
          <a:solidFill>
            <a:srgbClr val="7A8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5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Linear </a:t>
            </a:r>
          </a:p>
          <a:p>
            <a:pPr algn="l">
              <a:defRPr sz="15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Regression</a:t>
            </a:r>
          </a:p>
        </p:txBody>
      </p:sp>
      <p:sp>
        <p:nvSpPr>
          <p:cNvPr id="269" name="Scatter Plots"/>
          <p:cNvSpPr txBox="1"/>
          <p:nvPr/>
        </p:nvSpPr>
        <p:spPr>
          <a:xfrm>
            <a:off x="18125461" y="5729191"/>
            <a:ext cx="1181101" cy="330201"/>
          </a:xfrm>
          <a:prstGeom prst="rect">
            <a:avLst/>
          </a:prstGeom>
          <a:solidFill>
            <a:srgbClr val="7A8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5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Scatter Plots</a:t>
            </a:r>
          </a:p>
        </p:txBody>
      </p:sp>
      <p:sp>
        <p:nvSpPr>
          <p:cNvPr id="270" name="Bar Graphs"/>
          <p:cNvSpPr txBox="1"/>
          <p:nvPr/>
        </p:nvSpPr>
        <p:spPr>
          <a:xfrm>
            <a:off x="18157704" y="10657647"/>
            <a:ext cx="1050989" cy="330201"/>
          </a:xfrm>
          <a:prstGeom prst="rect">
            <a:avLst/>
          </a:prstGeom>
          <a:solidFill>
            <a:srgbClr val="7A8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5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Bar Graphs</a:t>
            </a:r>
          </a:p>
        </p:txBody>
      </p:sp>
      <p:sp>
        <p:nvSpPr>
          <p:cNvPr id="271" name="Rectangle"/>
          <p:cNvSpPr/>
          <p:nvPr/>
        </p:nvSpPr>
        <p:spPr>
          <a:xfrm>
            <a:off x="21185877" y="1746892"/>
            <a:ext cx="2825430" cy="98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2" name="Data…"/>
          <p:cNvSpPr txBox="1"/>
          <p:nvPr/>
        </p:nvSpPr>
        <p:spPr>
          <a:xfrm>
            <a:off x="21302989" y="1819936"/>
            <a:ext cx="2591204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>
                <a:latin typeface="Cousine for Powerline"/>
                <a:ea typeface="Cousine for Powerline"/>
                <a:cs typeface="Cousine for Powerline"/>
                <a:sym typeface="Cousine for Powerline"/>
              </a:defRPr>
            </a:pPr>
            <a:r>
              <a:t>Data </a:t>
            </a:r>
          </a:p>
          <a:p>
            <a:pPr>
              <a:defRPr sz="2500">
                <a:latin typeface="Cousine for Powerline"/>
                <a:ea typeface="Cousine for Powerline"/>
                <a:cs typeface="Cousine for Powerline"/>
                <a:sym typeface="Cousine for Powerline"/>
              </a:defRPr>
            </a:pPr>
            <a:r>
              <a:t>Visualization</a:t>
            </a:r>
          </a:p>
        </p:txBody>
      </p:sp>
      <p:pic>
        <p:nvPicPr>
          <p:cNvPr id="273" name="Screenshot 2021-11-17 at 3.14.14.png" descr="Screenshot 2021-11-17 at 3.14.14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30772" y="2855672"/>
            <a:ext cx="2935961" cy="27569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Screenshot 2021-11-17 at 3.22.34.png" descr="Screenshot 2021-11-17 at 3.22.34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186037" y="6003325"/>
            <a:ext cx="2868804" cy="1244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Screenshot 2021-11-17 at 3.23.33.png" descr="Screenshot 2021-11-17 at 3.23.33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169580" y="10555294"/>
            <a:ext cx="2825430" cy="20313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Screenshot 2021-11-17 at 3.19.55.png" descr="Screenshot 2021-11-17 at 3.19.55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186037" y="7636182"/>
            <a:ext cx="2825430" cy="2078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150-1507724_torre-eiffel-vector-graphic-design-hd-png-download.png.jpeg" descr="150-1507724_torre-eiffel-vector-graphic-design-hd-png-download.png.jpeg"/>
          <p:cNvPicPr>
            <a:picLocks noChangeAspect="1"/>
          </p:cNvPicPr>
          <p:nvPr/>
        </p:nvPicPr>
        <p:blipFill>
          <a:blip r:embed="rId14"/>
          <a:srcRect l="29059" t="7605" r="28998" b="7321"/>
          <a:stretch>
            <a:fillRect/>
          </a:stretch>
        </p:blipFill>
        <p:spPr>
          <a:xfrm>
            <a:off x="21595513" y="389727"/>
            <a:ext cx="651284" cy="882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600" extrusionOk="0">
                <a:moveTo>
                  <a:pt x="7823" y="0"/>
                </a:moveTo>
                <a:lnTo>
                  <a:pt x="7823" y="719"/>
                </a:lnTo>
                <a:cubicBezTo>
                  <a:pt x="7823" y="1386"/>
                  <a:pt x="7839" y="1450"/>
                  <a:pt x="8060" y="1613"/>
                </a:cubicBezTo>
                <a:cubicBezTo>
                  <a:pt x="8191" y="1709"/>
                  <a:pt x="8401" y="1788"/>
                  <a:pt x="8533" y="1788"/>
                </a:cubicBezTo>
                <a:cubicBezTo>
                  <a:pt x="8666" y="1788"/>
                  <a:pt x="8798" y="1817"/>
                  <a:pt x="8823" y="1846"/>
                </a:cubicBezTo>
                <a:cubicBezTo>
                  <a:pt x="8878" y="1914"/>
                  <a:pt x="8586" y="3545"/>
                  <a:pt x="8257" y="5043"/>
                </a:cubicBezTo>
                <a:cubicBezTo>
                  <a:pt x="7325" y="9290"/>
                  <a:pt x="6243" y="12095"/>
                  <a:pt x="4063" y="15935"/>
                </a:cubicBezTo>
                <a:cubicBezTo>
                  <a:pt x="4023" y="16005"/>
                  <a:pt x="4433" y="16022"/>
                  <a:pt x="5904" y="16022"/>
                </a:cubicBezTo>
                <a:lnTo>
                  <a:pt x="7784" y="16022"/>
                </a:lnTo>
                <a:lnTo>
                  <a:pt x="8152" y="15109"/>
                </a:lnTo>
                <a:cubicBezTo>
                  <a:pt x="8352" y="14608"/>
                  <a:pt x="8659" y="13841"/>
                  <a:pt x="8836" y="13409"/>
                </a:cubicBezTo>
                <a:cubicBezTo>
                  <a:pt x="9013" y="12976"/>
                  <a:pt x="9237" y="12411"/>
                  <a:pt x="9336" y="12155"/>
                </a:cubicBezTo>
                <a:lnTo>
                  <a:pt x="9520" y="11689"/>
                </a:lnTo>
                <a:lnTo>
                  <a:pt x="10769" y="11689"/>
                </a:lnTo>
                <a:lnTo>
                  <a:pt x="12018" y="11689"/>
                </a:lnTo>
                <a:lnTo>
                  <a:pt x="12399" y="12622"/>
                </a:lnTo>
                <a:cubicBezTo>
                  <a:pt x="12607" y="13133"/>
                  <a:pt x="12898" y="13842"/>
                  <a:pt x="13043" y="14196"/>
                </a:cubicBezTo>
                <a:cubicBezTo>
                  <a:pt x="13189" y="14550"/>
                  <a:pt x="13414" y="15105"/>
                  <a:pt x="13543" y="15430"/>
                </a:cubicBezTo>
                <a:lnTo>
                  <a:pt x="13780" y="16022"/>
                </a:lnTo>
                <a:lnTo>
                  <a:pt x="15647" y="16022"/>
                </a:lnTo>
                <a:cubicBezTo>
                  <a:pt x="16673" y="16023"/>
                  <a:pt x="17501" y="16004"/>
                  <a:pt x="17501" y="15984"/>
                </a:cubicBezTo>
                <a:cubicBezTo>
                  <a:pt x="17501" y="15963"/>
                  <a:pt x="17262" y="15504"/>
                  <a:pt x="16962" y="14963"/>
                </a:cubicBezTo>
                <a:cubicBezTo>
                  <a:pt x="15064" y="11545"/>
                  <a:pt x="13742" y="7750"/>
                  <a:pt x="13004" y="3615"/>
                </a:cubicBezTo>
                <a:cubicBezTo>
                  <a:pt x="12650" y="1631"/>
                  <a:pt x="12644" y="1790"/>
                  <a:pt x="13043" y="1788"/>
                </a:cubicBezTo>
                <a:cubicBezTo>
                  <a:pt x="13585" y="1785"/>
                  <a:pt x="13727" y="1548"/>
                  <a:pt x="13727" y="680"/>
                </a:cubicBezTo>
                <a:lnTo>
                  <a:pt x="13727" y="0"/>
                </a:lnTo>
                <a:lnTo>
                  <a:pt x="10769" y="0"/>
                </a:lnTo>
                <a:lnTo>
                  <a:pt x="7823" y="0"/>
                </a:lnTo>
                <a:close/>
                <a:moveTo>
                  <a:pt x="3379" y="17159"/>
                </a:moveTo>
                <a:lnTo>
                  <a:pt x="1709" y="19326"/>
                </a:lnTo>
                <a:cubicBezTo>
                  <a:pt x="791" y="20516"/>
                  <a:pt x="23" y="21512"/>
                  <a:pt x="0" y="21541"/>
                </a:cubicBezTo>
                <a:cubicBezTo>
                  <a:pt x="-23" y="21571"/>
                  <a:pt x="1083" y="21600"/>
                  <a:pt x="2459" y="21600"/>
                </a:cubicBezTo>
                <a:lnTo>
                  <a:pt x="4957" y="21600"/>
                </a:lnTo>
                <a:lnTo>
                  <a:pt x="5194" y="21347"/>
                </a:lnTo>
                <a:cubicBezTo>
                  <a:pt x="5571" y="20938"/>
                  <a:pt x="6774" y="20140"/>
                  <a:pt x="7389" y="19899"/>
                </a:cubicBezTo>
                <a:cubicBezTo>
                  <a:pt x="8467" y="19478"/>
                  <a:pt x="9269" y="19347"/>
                  <a:pt x="10729" y="19346"/>
                </a:cubicBezTo>
                <a:cubicBezTo>
                  <a:pt x="12178" y="19344"/>
                  <a:pt x="12826" y="19438"/>
                  <a:pt x="13911" y="19812"/>
                </a:cubicBezTo>
                <a:cubicBezTo>
                  <a:pt x="14794" y="20116"/>
                  <a:pt x="15649" y="20643"/>
                  <a:pt x="16396" y="21337"/>
                </a:cubicBezTo>
                <a:lnTo>
                  <a:pt x="16686" y="21600"/>
                </a:lnTo>
                <a:lnTo>
                  <a:pt x="19131" y="21580"/>
                </a:lnTo>
                <a:lnTo>
                  <a:pt x="21577" y="21561"/>
                </a:lnTo>
                <a:lnTo>
                  <a:pt x="19894" y="19384"/>
                </a:lnTo>
                <a:lnTo>
                  <a:pt x="18211" y="17198"/>
                </a:lnTo>
                <a:lnTo>
                  <a:pt x="10795" y="17179"/>
                </a:lnTo>
                <a:lnTo>
                  <a:pt x="3379" y="17159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78" name="paris"/>
          <p:cNvSpPr txBox="1"/>
          <p:nvPr/>
        </p:nvSpPr>
        <p:spPr>
          <a:xfrm>
            <a:off x="22305926" y="494304"/>
            <a:ext cx="1638549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Cousine for Powerline"/>
                <a:ea typeface="Cousine for Powerline"/>
                <a:cs typeface="Cousine for Powerline"/>
                <a:sym typeface="Cousine for Powerline"/>
              </a:defRPr>
            </a:lvl1pPr>
          </a:lstStyle>
          <a:p>
            <a:r>
              <a:t>paris</a:t>
            </a:r>
          </a:p>
        </p:txBody>
      </p:sp>
      <p:sp>
        <p:nvSpPr>
          <p:cNvPr id="279" name="Line"/>
          <p:cNvSpPr/>
          <p:nvPr/>
        </p:nvSpPr>
        <p:spPr>
          <a:xfrm flipV="1">
            <a:off x="21232816" y="430169"/>
            <a:ext cx="1" cy="801371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ounded Rectangle"/>
          <p:cNvSpPr/>
          <p:nvPr/>
        </p:nvSpPr>
        <p:spPr>
          <a:xfrm>
            <a:off x="317260" y="2623111"/>
            <a:ext cx="23481598" cy="10501778"/>
          </a:xfrm>
          <a:prstGeom prst="roundRect">
            <a:avLst>
              <a:gd name="adj" fmla="val 2871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7" name="Data Collection"/>
          <p:cNvSpPr txBox="1"/>
          <p:nvPr/>
        </p:nvSpPr>
        <p:spPr>
          <a:xfrm>
            <a:off x="884284" y="746035"/>
            <a:ext cx="7223245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defRPr sz="5000" b="0">
                <a:solidFill>
                  <a:srgbClr val="222222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rPr dirty="0"/>
              <a:t>Data Collection</a:t>
            </a:r>
            <a:r>
              <a:rPr lang="en-US" dirty="0"/>
              <a:t> - SQL</a:t>
            </a:r>
            <a:r>
              <a:rPr dirty="0"/>
              <a:t> </a:t>
            </a:r>
          </a:p>
          <a:p>
            <a:pPr algn="l">
              <a:lnSpc>
                <a:spcPct val="90000"/>
              </a:lnSpc>
              <a:defRPr sz="5000" b="0">
                <a:solidFill>
                  <a:srgbClr val="222222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rPr dirty="0"/>
              <a:t> </a:t>
            </a:r>
          </a:p>
        </p:txBody>
      </p:sp>
      <p:sp>
        <p:nvSpPr>
          <p:cNvPr id="198" name="Rounded Rectangle"/>
          <p:cNvSpPr/>
          <p:nvPr/>
        </p:nvSpPr>
        <p:spPr>
          <a:xfrm>
            <a:off x="10222213" y="2623111"/>
            <a:ext cx="7858303" cy="10429912"/>
          </a:xfrm>
          <a:prstGeom prst="roundRect">
            <a:avLst>
              <a:gd name="adj" fmla="val 4031"/>
            </a:avLst>
          </a:prstGeom>
          <a:solidFill>
            <a:srgbClr val="25C6D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lnSpc>
                <a:spcPct val="300000"/>
              </a:lnSpc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0" name="Via SQL"/>
          <p:cNvSpPr txBox="1"/>
          <p:nvPr/>
        </p:nvSpPr>
        <p:spPr>
          <a:xfrm>
            <a:off x="10555213" y="2949819"/>
            <a:ext cx="606475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5000" b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r>
              <a:rPr dirty="0"/>
              <a:t>Via SQL</a:t>
            </a:r>
          </a:p>
        </p:txBody>
      </p:sp>
      <p:sp>
        <p:nvSpPr>
          <p:cNvPr id="203" name="Read file &amp; write into MySQL"/>
          <p:cNvSpPr txBox="1"/>
          <p:nvPr/>
        </p:nvSpPr>
        <p:spPr>
          <a:xfrm>
            <a:off x="3408462" y="3004759"/>
            <a:ext cx="6518419" cy="1025922"/>
          </a:xfrm>
          <a:prstGeom prst="rect">
            <a:avLst/>
          </a:prstGeom>
          <a:solidFill>
            <a:srgbClr val="B2EB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Read file &amp; write into </a:t>
            </a:r>
            <a:r>
              <a:rPr lang="en-US" dirty="0"/>
              <a:t>folder for SQL data load</a:t>
            </a:r>
            <a:endParaRPr dirty="0"/>
          </a:p>
        </p:txBody>
      </p:sp>
      <p:sp>
        <p:nvSpPr>
          <p:cNvPr id="204" name="Load Gini data from MySQL"/>
          <p:cNvSpPr txBox="1"/>
          <p:nvPr/>
        </p:nvSpPr>
        <p:spPr>
          <a:xfrm>
            <a:off x="18376562" y="2957271"/>
            <a:ext cx="5123260" cy="560449"/>
          </a:xfrm>
          <a:prstGeom prst="rect">
            <a:avLst/>
          </a:prstGeom>
          <a:solidFill>
            <a:srgbClr val="B2EB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Load Gini data from MySQL</a:t>
            </a:r>
          </a:p>
        </p:txBody>
      </p:sp>
      <p:sp>
        <p:nvSpPr>
          <p:cNvPr id="205" name="Load Eurostat from MySQL"/>
          <p:cNvSpPr txBox="1"/>
          <p:nvPr/>
        </p:nvSpPr>
        <p:spPr>
          <a:xfrm>
            <a:off x="18376562" y="8506502"/>
            <a:ext cx="5123260" cy="560450"/>
          </a:xfrm>
          <a:prstGeom prst="rect">
            <a:avLst/>
          </a:prstGeom>
          <a:solidFill>
            <a:srgbClr val="B2EB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Load Eurostat from MySQL</a:t>
            </a:r>
          </a:p>
        </p:txBody>
      </p:sp>
      <p:pic>
        <p:nvPicPr>
          <p:cNvPr id="207" name="WhatsApp Image 2021-11-16 at 22.27.03.jpeg" descr="WhatsApp Image 2021-11-16 at 22.27.0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057" y="5077337"/>
            <a:ext cx="4435836" cy="57341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150-1507724_torre-eiffel-vector-graphic-design-hd-png-download.png.jpeg" descr="150-1507724_torre-eiffel-vector-graphic-design-hd-png-download.png.jpeg"/>
          <p:cNvPicPr>
            <a:picLocks noChangeAspect="1"/>
          </p:cNvPicPr>
          <p:nvPr/>
        </p:nvPicPr>
        <p:blipFill>
          <a:blip r:embed="rId3"/>
          <a:srcRect l="29059" t="7605" r="28998" b="7321"/>
          <a:stretch>
            <a:fillRect/>
          </a:stretch>
        </p:blipFill>
        <p:spPr>
          <a:xfrm>
            <a:off x="21378475" y="618981"/>
            <a:ext cx="651284" cy="8822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600" extrusionOk="0">
                <a:moveTo>
                  <a:pt x="7823" y="0"/>
                </a:moveTo>
                <a:lnTo>
                  <a:pt x="7823" y="719"/>
                </a:lnTo>
                <a:cubicBezTo>
                  <a:pt x="7823" y="1386"/>
                  <a:pt x="7839" y="1450"/>
                  <a:pt x="8060" y="1613"/>
                </a:cubicBezTo>
                <a:cubicBezTo>
                  <a:pt x="8191" y="1709"/>
                  <a:pt x="8401" y="1788"/>
                  <a:pt x="8533" y="1788"/>
                </a:cubicBezTo>
                <a:cubicBezTo>
                  <a:pt x="8666" y="1788"/>
                  <a:pt x="8798" y="1817"/>
                  <a:pt x="8823" y="1846"/>
                </a:cubicBezTo>
                <a:cubicBezTo>
                  <a:pt x="8878" y="1914"/>
                  <a:pt x="8586" y="3545"/>
                  <a:pt x="8257" y="5043"/>
                </a:cubicBezTo>
                <a:cubicBezTo>
                  <a:pt x="7325" y="9290"/>
                  <a:pt x="6243" y="12095"/>
                  <a:pt x="4063" y="15935"/>
                </a:cubicBezTo>
                <a:cubicBezTo>
                  <a:pt x="4023" y="16005"/>
                  <a:pt x="4433" y="16022"/>
                  <a:pt x="5904" y="16022"/>
                </a:cubicBezTo>
                <a:lnTo>
                  <a:pt x="7784" y="16022"/>
                </a:lnTo>
                <a:lnTo>
                  <a:pt x="8152" y="15109"/>
                </a:lnTo>
                <a:cubicBezTo>
                  <a:pt x="8352" y="14608"/>
                  <a:pt x="8659" y="13841"/>
                  <a:pt x="8836" y="13409"/>
                </a:cubicBezTo>
                <a:cubicBezTo>
                  <a:pt x="9013" y="12976"/>
                  <a:pt x="9237" y="12411"/>
                  <a:pt x="9336" y="12155"/>
                </a:cubicBezTo>
                <a:lnTo>
                  <a:pt x="9520" y="11689"/>
                </a:lnTo>
                <a:lnTo>
                  <a:pt x="10769" y="11689"/>
                </a:lnTo>
                <a:lnTo>
                  <a:pt x="12018" y="11689"/>
                </a:lnTo>
                <a:lnTo>
                  <a:pt x="12399" y="12622"/>
                </a:lnTo>
                <a:cubicBezTo>
                  <a:pt x="12607" y="13133"/>
                  <a:pt x="12898" y="13842"/>
                  <a:pt x="13043" y="14196"/>
                </a:cubicBezTo>
                <a:cubicBezTo>
                  <a:pt x="13189" y="14550"/>
                  <a:pt x="13414" y="15105"/>
                  <a:pt x="13543" y="15430"/>
                </a:cubicBezTo>
                <a:lnTo>
                  <a:pt x="13780" y="16022"/>
                </a:lnTo>
                <a:lnTo>
                  <a:pt x="15647" y="16022"/>
                </a:lnTo>
                <a:cubicBezTo>
                  <a:pt x="16673" y="16023"/>
                  <a:pt x="17501" y="16004"/>
                  <a:pt x="17501" y="15984"/>
                </a:cubicBezTo>
                <a:cubicBezTo>
                  <a:pt x="17501" y="15963"/>
                  <a:pt x="17262" y="15504"/>
                  <a:pt x="16962" y="14963"/>
                </a:cubicBezTo>
                <a:cubicBezTo>
                  <a:pt x="15064" y="11545"/>
                  <a:pt x="13742" y="7750"/>
                  <a:pt x="13004" y="3615"/>
                </a:cubicBezTo>
                <a:cubicBezTo>
                  <a:pt x="12650" y="1631"/>
                  <a:pt x="12644" y="1790"/>
                  <a:pt x="13043" y="1788"/>
                </a:cubicBezTo>
                <a:cubicBezTo>
                  <a:pt x="13585" y="1785"/>
                  <a:pt x="13727" y="1548"/>
                  <a:pt x="13727" y="680"/>
                </a:cubicBezTo>
                <a:lnTo>
                  <a:pt x="13727" y="0"/>
                </a:lnTo>
                <a:lnTo>
                  <a:pt x="10769" y="0"/>
                </a:lnTo>
                <a:lnTo>
                  <a:pt x="7823" y="0"/>
                </a:lnTo>
                <a:close/>
                <a:moveTo>
                  <a:pt x="3379" y="17159"/>
                </a:moveTo>
                <a:lnTo>
                  <a:pt x="1709" y="19326"/>
                </a:lnTo>
                <a:cubicBezTo>
                  <a:pt x="791" y="20516"/>
                  <a:pt x="23" y="21512"/>
                  <a:pt x="0" y="21541"/>
                </a:cubicBezTo>
                <a:cubicBezTo>
                  <a:pt x="-23" y="21571"/>
                  <a:pt x="1083" y="21600"/>
                  <a:pt x="2459" y="21600"/>
                </a:cubicBezTo>
                <a:lnTo>
                  <a:pt x="4957" y="21600"/>
                </a:lnTo>
                <a:lnTo>
                  <a:pt x="5194" y="21347"/>
                </a:lnTo>
                <a:cubicBezTo>
                  <a:pt x="5571" y="20938"/>
                  <a:pt x="6774" y="20140"/>
                  <a:pt x="7389" y="19899"/>
                </a:cubicBezTo>
                <a:cubicBezTo>
                  <a:pt x="8467" y="19478"/>
                  <a:pt x="9269" y="19347"/>
                  <a:pt x="10729" y="19346"/>
                </a:cubicBezTo>
                <a:cubicBezTo>
                  <a:pt x="12178" y="19344"/>
                  <a:pt x="12826" y="19438"/>
                  <a:pt x="13911" y="19812"/>
                </a:cubicBezTo>
                <a:cubicBezTo>
                  <a:pt x="14794" y="20116"/>
                  <a:pt x="15649" y="20643"/>
                  <a:pt x="16396" y="21337"/>
                </a:cubicBezTo>
                <a:lnTo>
                  <a:pt x="16686" y="21600"/>
                </a:lnTo>
                <a:lnTo>
                  <a:pt x="19131" y="21580"/>
                </a:lnTo>
                <a:lnTo>
                  <a:pt x="21577" y="21561"/>
                </a:lnTo>
                <a:lnTo>
                  <a:pt x="19894" y="19384"/>
                </a:lnTo>
                <a:lnTo>
                  <a:pt x="18211" y="17198"/>
                </a:lnTo>
                <a:lnTo>
                  <a:pt x="10795" y="17179"/>
                </a:lnTo>
                <a:lnTo>
                  <a:pt x="3379" y="17159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09" name="paris"/>
          <p:cNvSpPr txBox="1"/>
          <p:nvPr/>
        </p:nvSpPr>
        <p:spPr>
          <a:xfrm>
            <a:off x="22088888" y="723558"/>
            <a:ext cx="1638549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Cousine for Powerline"/>
                <a:ea typeface="Cousine for Powerline"/>
                <a:cs typeface="Cousine for Powerline"/>
                <a:sym typeface="Cousine for Powerline"/>
              </a:defRPr>
            </a:lvl1pPr>
          </a:lstStyle>
          <a:p>
            <a:r>
              <a:t>paris</a:t>
            </a:r>
          </a:p>
        </p:txBody>
      </p:sp>
      <p:sp>
        <p:nvSpPr>
          <p:cNvPr id="210" name="Line"/>
          <p:cNvSpPr/>
          <p:nvPr/>
        </p:nvSpPr>
        <p:spPr>
          <a:xfrm flipV="1">
            <a:off x="21015778" y="659423"/>
            <a:ext cx="1" cy="801371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17" name="Picture 4" descr="MySQL and Moodle - ElearningWorld.org">
            <a:extLst>
              <a:ext uri="{FF2B5EF4-FFF2-40B4-BE49-F238E27FC236}">
                <a16:creationId xmlns:a16="http://schemas.microsoft.com/office/drawing/2014/main" id="{5EDF3076-7661-504A-9590-ABD731970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7705" y="2823462"/>
            <a:ext cx="2072259" cy="1381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05F1A77-EB11-E749-B573-F2D1EEA93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39303" y="4701062"/>
            <a:ext cx="2190109" cy="7161967"/>
          </a:xfrm>
          <a:prstGeom prst="rect">
            <a:avLst/>
          </a:prstGeom>
        </p:spPr>
      </p:pic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837E8E69-6FF5-1A46-BB4A-140206E6CF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666" y="4191657"/>
            <a:ext cx="6538016" cy="8479435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91D1A4D-A074-4746-B99E-A351213188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5839" y="3518742"/>
            <a:ext cx="5220659" cy="311719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5936B0E-0FE2-C246-915F-8D0FACDDFA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8932" y="9096669"/>
            <a:ext cx="5097565" cy="3063561"/>
          </a:xfrm>
          <a:prstGeom prst="rect">
            <a:avLst/>
          </a:prstGeom>
        </p:spPr>
      </p:pic>
      <p:sp>
        <p:nvSpPr>
          <p:cNvPr id="25" name="Read file &amp; write into MySQL">
            <a:extLst>
              <a:ext uri="{FF2B5EF4-FFF2-40B4-BE49-F238E27FC236}">
                <a16:creationId xmlns:a16="http://schemas.microsoft.com/office/drawing/2014/main" id="{3ED3971B-D94D-5F48-82D9-3DA04CDA0B49}"/>
              </a:ext>
            </a:extLst>
          </p:cNvPr>
          <p:cNvSpPr txBox="1"/>
          <p:nvPr/>
        </p:nvSpPr>
        <p:spPr>
          <a:xfrm>
            <a:off x="479953" y="6599877"/>
            <a:ext cx="2494303" cy="1949252"/>
          </a:xfrm>
          <a:prstGeom prst="rect">
            <a:avLst/>
          </a:prstGeom>
          <a:solidFill>
            <a:srgbClr val="B2EB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dirty="0"/>
              <a:t>Download data from Kaggle and Eurostat</a:t>
            </a:r>
            <a:endParaRPr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Rounded Rectangle"/>
          <p:cNvSpPr/>
          <p:nvPr/>
        </p:nvSpPr>
        <p:spPr>
          <a:xfrm>
            <a:off x="8863555" y="2623111"/>
            <a:ext cx="14935302" cy="10501778"/>
          </a:xfrm>
          <a:prstGeom prst="roundRect">
            <a:avLst>
              <a:gd name="adj" fmla="val 2871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3" name="Data Collection"/>
          <p:cNvSpPr txBox="1"/>
          <p:nvPr/>
        </p:nvSpPr>
        <p:spPr>
          <a:xfrm>
            <a:off x="884284" y="618608"/>
            <a:ext cx="7223245" cy="174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defRPr sz="5000" b="0">
                <a:solidFill>
                  <a:srgbClr val="222222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Data Collection </a:t>
            </a:r>
          </a:p>
          <a:p>
            <a:pPr algn="l">
              <a:lnSpc>
                <a:spcPct val="90000"/>
              </a:lnSpc>
              <a:defRPr sz="5000" b="0">
                <a:solidFill>
                  <a:srgbClr val="222222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 </a:t>
            </a:r>
          </a:p>
        </p:txBody>
      </p:sp>
      <p:sp>
        <p:nvSpPr>
          <p:cNvPr id="214" name="Rounded Rectangle"/>
          <p:cNvSpPr/>
          <p:nvPr/>
        </p:nvSpPr>
        <p:spPr>
          <a:xfrm>
            <a:off x="880013" y="2659044"/>
            <a:ext cx="6827219" cy="10429912"/>
          </a:xfrm>
          <a:prstGeom prst="roundRect">
            <a:avLst>
              <a:gd name="adj" fmla="val 4031"/>
            </a:avLst>
          </a:prstGeom>
          <a:solidFill>
            <a:srgbClr val="25C6D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l">
              <a:lnSpc>
                <a:spcPct val="150000"/>
              </a:lnSpc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dirty="0"/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dirty="0"/>
              <a:t>Use ISO3 country codes to get data from the </a:t>
            </a:r>
            <a:r>
              <a:rPr lang="en-US" dirty="0" err="1"/>
              <a:t>Worldbank</a:t>
            </a:r>
            <a:r>
              <a:rPr lang="en-US" dirty="0"/>
              <a:t> API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dirty="0"/>
              <a:t>Unemployment and GDP per capita two indicators of interest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dirty="0"/>
              <a:t>From JSON files the values needed were put into a column of the </a:t>
            </a:r>
            <a:r>
              <a:rPr lang="en-US" dirty="0" err="1"/>
              <a:t>dataframe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215" name="Via API"/>
          <p:cNvSpPr txBox="1"/>
          <p:nvPr/>
        </p:nvSpPr>
        <p:spPr>
          <a:xfrm>
            <a:off x="1198458" y="2904985"/>
            <a:ext cx="6064751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5000" b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r>
              <a:rPr dirty="0"/>
              <a:t>Via API</a:t>
            </a:r>
            <a:r>
              <a:rPr lang="hu-HU" dirty="0"/>
              <a:t> #1</a:t>
            </a:r>
            <a:r>
              <a:rPr dirty="0"/>
              <a:t> </a:t>
            </a:r>
          </a:p>
        </p:txBody>
      </p:sp>
      <p:sp>
        <p:nvSpPr>
          <p:cNvPr id="220" name="API#1: Get unemployment rate &amp; GDPCC"/>
          <p:cNvSpPr txBox="1"/>
          <p:nvPr/>
        </p:nvSpPr>
        <p:spPr>
          <a:xfrm>
            <a:off x="10881480" y="2731472"/>
            <a:ext cx="10393786" cy="560449"/>
          </a:xfrm>
          <a:prstGeom prst="rect">
            <a:avLst/>
          </a:prstGeom>
          <a:solidFill>
            <a:srgbClr val="B2EB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dirty="0"/>
              <a:t>API#1: Get unemployment rate &amp; GDP</a:t>
            </a:r>
            <a:r>
              <a:rPr lang="en-US" dirty="0"/>
              <a:t>P</a:t>
            </a:r>
            <a:r>
              <a:rPr dirty="0"/>
              <a:t>C</a:t>
            </a:r>
            <a:r>
              <a:rPr lang="en-US" dirty="0"/>
              <a:t> from WDI</a:t>
            </a:r>
            <a:endParaRPr dirty="0"/>
          </a:p>
        </p:txBody>
      </p:sp>
      <p:pic>
        <p:nvPicPr>
          <p:cNvPr id="222" name="150-1507724_torre-eiffel-vector-graphic-design-hd-png-download.png.jpeg" descr="150-1507724_torre-eiffel-vector-graphic-design-hd-png-download.png.jpeg"/>
          <p:cNvPicPr>
            <a:picLocks noChangeAspect="1"/>
          </p:cNvPicPr>
          <p:nvPr/>
        </p:nvPicPr>
        <p:blipFill>
          <a:blip r:embed="rId2"/>
          <a:srcRect l="29059" t="7605" r="28998" b="7321"/>
          <a:stretch>
            <a:fillRect/>
          </a:stretch>
        </p:blipFill>
        <p:spPr>
          <a:xfrm>
            <a:off x="21378475" y="618981"/>
            <a:ext cx="651284" cy="8822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600" extrusionOk="0">
                <a:moveTo>
                  <a:pt x="7823" y="0"/>
                </a:moveTo>
                <a:lnTo>
                  <a:pt x="7823" y="719"/>
                </a:lnTo>
                <a:cubicBezTo>
                  <a:pt x="7823" y="1386"/>
                  <a:pt x="7839" y="1450"/>
                  <a:pt x="8060" y="1613"/>
                </a:cubicBezTo>
                <a:cubicBezTo>
                  <a:pt x="8191" y="1709"/>
                  <a:pt x="8401" y="1788"/>
                  <a:pt x="8533" y="1788"/>
                </a:cubicBezTo>
                <a:cubicBezTo>
                  <a:pt x="8666" y="1788"/>
                  <a:pt x="8798" y="1817"/>
                  <a:pt x="8823" y="1846"/>
                </a:cubicBezTo>
                <a:cubicBezTo>
                  <a:pt x="8878" y="1914"/>
                  <a:pt x="8586" y="3545"/>
                  <a:pt x="8257" y="5043"/>
                </a:cubicBezTo>
                <a:cubicBezTo>
                  <a:pt x="7325" y="9290"/>
                  <a:pt x="6243" y="12095"/>
                  <a:pt x="4063" y="15935"/>
                </a:cubicBezTo>
                <a:cubicBezTo>
                  <a:pt x="4023" y="16005"/>
                  <a:pt x="4433" y="16022"/>
                  <a:pt x="5904" y="16022"/>
                </a:cubicBezTo>
                <a:lnTo>
                  <a:pt x="7784" y="16022"/>
                </a:lnTo>
                <a:lnTo>
                  <a:pt x="8152" y="15109"/>
                </a:lnTo>
                <a:cubicBezTo>
                  <a:pt x="8352" y="14608"/>
                  <a:pt x="8659" y="13841"/>
                  <a:pt x="8836" y="13409"/>
                </a:cubicBezTo>
                <a:cubicBezTo>
                  <a:pt x="9013" y="12976"/>
                  <a:pt x="9237" y="12411"/>
                  <a:pt x="9336" y="12155"/>
                </a:cubicBezTo>
                <a:lnTo>
                  <a:pt x="9520" y="11689"/>
                </a:lnTo>
                <a:lnTo>
                  <a:pt x="10769" y="11689"/>
                </a:lnTo>
                <a:lnTo>
                  <a:pt x="12018" y="11689"/>
                </a:lnTo>
                <a:lnTo>
                  <a:pt x="12399" y="12622"/>
                </a:lnTo>
                <a:cubicBezTo>
                  <a:pt x="12607" y="13133"/>
                  <a:pt x="12898" y="13842"/>
                  <a:pt x="13043" y="14196"/>
                </a:cubicBezTo>
                <a:cubicBezTo>
                  <a:pt x="13189" y="14550"/>
                  <a:pt x="13414" y="15105"/>
                  <a:pt x="13543" y="15430"/>
                </a:cubicBezTo>
                <a:lnTo>
                  <a:pt x="13780" y="16022"/>
                </a:lnTo>
                <a:lnTo>
                  <a:pt x="15647" y="16022"/>
                </a:lnTo>
                <a:cubicBezTo>
                  <a:pt x="16673" y="16023"/>
                  <a:pt x="17501" y="16004"/>
                  <a:pt x="17501" y="15984"/>
                </a:cubicBezTo>
                <a:cubicBezTo>
                  <a:pt x="17501" y="15963"/>
                  <a:pt x="17262" y="15504"/>
                  <a:pt x="16962" y="14963"/>
                </a:cubicBezTo>
                <a:cubicBezTo>
                  <a:pt x="15064" y="11545"/>
                  <a:pt x="13742" y="7750"/>
                  <a:pt x="13004" y="3615"/>
                </a:cubicBezTo>
                <a:cubicBezTo>
                  <a:pt x="12650" y="1631"/>
                  <a:pt x="12644" y="1790"/>
                  <a:pt x="13043" y="1788"/>
                </a:cubicBezTo>
                <a:cubicBezTo>
                  <a:pt x="13585" y="1785"/>
                  <a:pt x="13727" y="1548"/>
                  <a:pt x="13727" y="680"/>
                </a:cubicBezTo>
                <a:lnTo>
                  <a:pt x="13727" y="0"/>
                </a:lnTo>
                <a:lnTo>
                  <a:pt x="10769" y="0"/>
                </a:lnTo>
                <a:lnTo>
                  <a:pt x="7823" y="0"/>
                </a:lnTo>
                <a:close/>
                <a:moveTo>
                  <a:pt x="3379" y="17159"/>
                </a:moveTo>
                <a:lnTo>
                  <a:pt x="1709" y="19326"/>
                </a:lnTo>
                <a:cubicBezTo>
                  <a:pt x="791" y="20516"/>
                  <a:pt x="23" y="21512"/>
                  <a:pt x="0" y="21541"/>
                </a:cubicBezTo>
                <a:cubicBezTo>
                  <a:pt x="-23" y="21571"/>
                  <a:pt x="1083" y="21600"/>
                  <a:pt x="2459" y="21600"/>
                </a:cubicBezTo>
                <a:lnTo>
                  <a:pt x="4957" y="21600"/>
                </a:lnTo>
                <a:lnTo>
                  <a:pt x="5194" y="21347"/>
                </a:lnTo>
                <a:cubicBezTo>
                  <a:pt x="5571" y="20938"/>
                  <a:pt x="6774" y="20140"/>
                  <a:pt x="7389" y="19899"/>
                </a:cubicBezTo>
                <a:cubicBezTo>
                  <a:pt x="8467" y="19478"/>
                  <a:pt x="9269" y="19347"/>
                  <a:pt x="10729" y="19346"/>
                </a:cubicBezTo>
                <a:cubicBezTo>
                  <a:pt x="12178" y="19344"/>
                  <a:pt x="12826" y="19438"/>
                  <a:pt x="13911" y="19812"/>
                </a:cubicBezTo>
                <a:cubicBezTo>
                  <a:pt x="14794" y="20116"/>
                  <a:pt x="15649" y="20643"/>
                  <a:pt x="16396" y="21337"/>
                </a:cubicBezTo>
                <a:lnTo>
                  <a:pt x="16686" y="21600"/>
                </a:lnTo>
                <a:lnTo>
                  <a:pt x="19131" y="21580"/>
                </a:lnTo>
                <a:lnTo>
                  <a:pt x="21577" y="21561"/>
                </a:lnTo>
                <a:lnTo>
                  <a:pt x="19894" y="19384"/>
                </a:lnTo>
                <a:lnTo>
                  <a:pt x="18211" y="17198"/>
                </a:lnTo>
                <a:lnTo>
                  <a:pt x="10795" y="17179"/>
                </a:lnTo>
                <a:lnTo>
                  <a:pt x="3379" y="17159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23" name="paris"/>
          <p:cNvSpPr txBox="1"/>
          <p:nvPr/>
        </p:nvSpPr>
        <p:spPr>
          <a:xfrm>
            <a:off x="22088888" y="723558"/>
            <a:ext cx="1638549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Cousine for Powerline"/>
                <a:ea typeface="Cousine for Powerline"/>
                <a:cs typeface="Cousine for Powerline"/>
                <a:sym typeface="Cousine for Powerline"/>
              </a:defRPr>
            </a:lvl1pPr>
          </a:lstStyle>
          <a:p>
            <a:r>
              <a:t>paris</a:t>
            </a:r>
          </a:p>
        </p:txBody>
      </p:sp>
      <p:sp>
        <p:nvSpPr>
          <p:cNvPr id="224" name="Line"/>
          <p:cNvSpPr/>
          <p:nvPr/>
        </p:nvSpPr>
        <p:spPr>
          <a:xfrm flipV="1">
            <a:off x="21015778" y="659423"/>
            <a:ext cx="1" cy="801371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25" name="Text"/>
          <p:cNvSpPr txBox="1"/>
          <p:nvPr/>
        </p:nvSpPr>
        <p:spPr>
          <a:xfrm>
            <a:off x="1540292" y="5813182"/>
            <a:ext cx="862204" cy="56044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072047-CFDA-AC45-8382-EC60765A2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16" y="11137961"/>
            <a:ext cx="13513914" cy="9031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2F8840-F51B-2F46-B799-CD4C34C2AB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16" y="10217725"/>
            <a:ext cx="13513914" cy="796931"/>
          </a:xfrm>
          <a:prstGeom prst="rect">
            <a:avLst/>
          </a:prstGeom>
        </p:spPr>
      </p:pic>
      <p:pic>
        <p:nvPicPr>
          <p:cNvPr id="7" name="Picture 6" descr="Diagram, timeline&#10;&#10;Description automatically generated">
            <a:extLst>
              <a:ext uri="{FF2B5EF4-FFF2-40B4-BE49-F238E27FC236}">
                <a16:creationId xmlns:a16="http://schemas.microsoft.com/office/drawing/2014/main" id="{78C50D2F-F3F3-6C4B-965A-56A873C54C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459" y="3302529"/>
            <a:ext cx="9974319" cy="711947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Rounded Rectangle"/>
          <p:cNvSpPr/>
          <p:nvPr/>
        </p:nvSpPr>
        <p:spPr>
          <a:xfrm>
            <a:off x="8863555" y="2623111"/>
            <a:ext cx="14935302" cy="10501778"/>
          </a:xfrm>
          <a:prstGeom prst="roundRect">
            <a:avLst>
              <a:gd name="adj" fmla="val 2871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213" name="Data Collection"/>
          <p:cNvSpPr txBox="1"/>
          <p:nvPr/>
        </p:nvSpPr>
        <p:spPr>
          <a:xfrm>
            <a:off x="884284" y="618608"/>
            <a:ext cx="7223245" cy="174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defRPr sz="5000" b="0">
                <a:solidFill>
                  <a:srgbClr val="222222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Data Collection </a:t>
            </a:r>
          </a:p>
          <a:p>
            <a:pPr algn="l">
              <a:lnSpc>
                <a:spcPct val="90000"/>
              </a:lnSpc>
              <a:defRPr sz="5000" b="0">
                <a:solidFill>
                  <a:srgbClr val="222222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 </a:t>
            </a:r>
          </a:p>
        </p:txBody>
      </p:sp>
      <p:sp>
        <p:nvSpPr>
          <p:cNvPr id="214" name="Rounded Rectangle"/>
          <p:cNvSpPr/>
          <p:nvPr/>
        </p:nvSpPr>
        <p:spPr>
          <a:xfrm>
            <a:off x="880013" y="2659044"/>
            <a:ext cx="6827219" cy="10429912"/>
          </a:xfrm>
          <a:prstGeom prst="roundRect">
            <a:avLst>
              <a:gd name="adj" fmla="val 4031"/>
            </a:avLst>
          </a:prstGeom>
          <a:solidFill>
            <a:srgbClr val="25C6DA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dirty="0"/>
              <a:t>Country codes needed for the Eurostat data to be able to merge – ISO2 available through API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dirty="0"/>
              <a:t>Eurostat query builder and postman used for it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dirty="0"/>
              <a:t>Returns with JSON - needed to extract codes, transformed to table and added as column</a:t>
            </a:r>
            <a:endParaRPr dirty="0"/>
          </a:p>
        </p:txBody>
      </p:sp>
      <p:sp>
        <p:nvSpPr>
          <p:cNvPr id="215" name="Via API"/>
          <p:cNvSpPr txBox="1"/>
          <p:nvPr/>
        </p:nvSpPr>
        <p:spPr>
          <a:xfrm>
            <a:off x="1198458" y="2904985"/>
            <a:ext cx="6064751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5000" b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r>
              <a:rPr dirty="0"/>
              <a:t>Via API</a:t>
            </a:r>
            <a:r>
              <a:rPr lang="hu-HU" dirty="0"/>
              <a:t> #2</a:t>
            </a:r>
            <a:r>
              <a:rPr dirty="0"/>
              <a:t> </a:t>
            </a:r>
          </a:p>
        </p:txBody>
      </p:sp>
      <p:pic>
        <p:nvPicPr>
          <p:cNvPr id="222" name="150-1507724_torre-eiffel-vector-graphic-design-hd-png-download.png.jpeg" descr="150-1507724_torre-eiffel-vector-graphic-design-hd-png-download.png.jpeg"/>
          <p:cNvPicPr>
            <a:picLocks noChangeAspect="1"/>
          </p:cNvPicPr>
          <p:nvPr/>
        </p:nvPicPr>
        <p:blipFill>
          <a:blip r:embed="rId2"/>
          <a:srcRect l="29059" t="7605" r="28998" b="7321"/>
          <a:stretch>
            <a:fillRect/>
          </a:stretch>
        </p:blipFill>
        <p:spPr>
          <a:xfrm>
            <a:off x="21378475" y="618981"/>
            <a:ext cx="651284" cy="8822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600" extrusionOk="0">
                <a:moveTo>
                  <a:pt x="7823" y="0"/>
                </a:moveTo>
                <a:lnTo>
                  <a:pt x="7823" y="719"/>
                </a:lnTo>
                <a:cubicBezTo>
                  <a:pt x="7823" y="1386"/>
                  <a:pt x="7839" y="1450"/>
                  <a:pt x="8060" y="1613"/>
                </a:cubicBezTo>
                <a:cubicBezTo>
                  <a:pt x="8191" y="1709"/>
                  <a:pt x="8401" y="1788"/>
                  <a:pt x="8533" y="1788"/>
                </a:cubicBezTo>
                <a:cubicBezTo>
                  <a:pt x="8666" y="1788"/>
                  <a:pt x="8798" y="1817"/>
                  <a:pt x="8823" y="1846"/>
                </a:cubicBezTo>
                <a:cubicBezTo>
                  <a:pt x="8878" y="1914"/>
                  <a:pt x="8586" y="3545"/>
                  <a:pt x="8257" y="5043"/>
                </a:cubicBezTo>
                <a:cubicBezTo>
                  <a:pt x="7325" y="9290"/>
                  <a:pt x="6243" y="12095"/>
                  <a:pt x="4063" y="15935"/>
                </a:cubicBezTo>
                <a:cubicBezTo>
                  <a:pt x="4023" y="16005"/>
                  <a:pt x="4433" y="16022"/>
                  <a:pt x="5904" y="16022"/>
                </a:cubicBezTo>
                <a:lnTo>
                  <a:pt x="7784" y="16022"/>
                </a:lnTo>
                <a:lnTo>
                  <a:pt x="8152" y="15109"/>
                </a:lnTo>
                <a:cubicBezTo>
                  <a:pt x="8352" y="14608"/>
                  <a:pt x="8659" y="13841"/>
                  <a:pt x="8836" y="13409"/>
                </a:cubicBezTo>
                <a:cubicBezTo>
                  <a:pt x="9013" y="12976"/>
                  <a:pt x="9237" y="12411"/>
                  <a:pt x="9336" y="12155"/>
                </a:cubicBezTo>
                <a:lnTo>
                  <a:pt x="9520" y="11689"/>
                </a:lnTo>
                <a:lnTo>
                  <a:pt x="10769" y="11689"/>
                </a:lnTo>
                <a:lnTo>
                  <a:pt x="12018" y="11689"/>
                </a:lnTo>
                <a:lnTo>
                  <a:pt x="12399" y="12622"/>
                </a:lnTo>
                <a:cubicBezTo>
                  <a:pt x="12607" y="13133"/>
                  <a:pt x="12898" y="13842"/>
                  <a:pt x="13043" y="14196"/>
                </a:cubicBezTo>
                <a:cubicBezTo>
                  <a:pt x="13189" y="14550"/>
                  <a:pt x="13414" y="15105"/>
                  <a:pt x="13543" y="15430"/>
                </a:cubicBezTo>
                <a:lnTo>
                  <a:pt x="13780" y="16022"/>
                </a:lnTo>
                <a:lnTo>
                  <a:pt x="15647" y="16022"/>
                </a:lnTo>
                <a:cubicBezTo>
                  <a:pt x="16673" y="16023"/>
                  <a:pt x="17501" y="16004"/>
                  <a:pt x="17501" y="15984"/>
                </a:cubicBezTo>
                <a:cubicBezTo>
                  <a:pt x="17501" y="15963"/>
                  <a:pt x="17262" y="15504"/>
                  <a:pt x="16962" y="14963"/>
                </a:cubicBezTo>
                <a:cubicBezTo>
                  <a:pt x="15064" y="11545"/>
                  <a:pt x="13742" y="7750"/>
                  <a:pt x="13004" y="3615"/>
                </a:cubicBezTo>
                <a:cubicBezTo>
                  <a:pt x="12650" y="1631"/>
                  <a:pt x="12644" y="1790"/>
                  <a:pt x="13043" y="1788"/>
                </a:cubicBezTo>
                <a:cubicBezTo>
                  <a:pt x="13585" y="1785"/>
                  <a:pt x="13727" y="1548"/>
                  <a:pt x="13727" y="680"/>
                </a:cubicBezTo>
                <a:lnTo>
                  <a:pt x="13727" y="0"/>
                </a:lnTo>
                <a:lnTo>
                  <a:pt x="10769" y="0"/>
                </a:lnTo>
                <a:lnTo>
                  <a:pt x="7823" y="0"/>
                </a:lnTo>
                <a:close/>
                <a:moveTo>
                  <a:pt x="3379" y="17159"/>
                </a:moveTo>
                <a:lnTo>
                  <a:pt x="1709" y="19326"/>
                </a:lnTo>
                <a:cubicBezTo>
                  <a:pt x="791" y="20516"/>
                  <a:pt x="23" y="21512"/>
                  <a:pt x="0" y="21541"/>
                </a:cubicBezTo>
                <a:cubicBezTo>
                  <a:pt x="-23" y="21571"/>
                  <a:pt x="1083" y="21600"/>
                  <a:pt x="2459" y="21600"/>
                </a:cubicBezTo>
                <a:lnTo>
                  <a:pt x="4957" y="21600"/>
                </a:lnTo>
                <a:lnTo>
                  <a:pt x="5194" y="21347"/>
                </a:lnTo>
                <a:cubicBezTo>
                  <a:pt x="5571" y="20938"/>
                  <a:pt x="6774" y="20140"/>
                  <a:pt x="7389" y="19899"/>
                </a:cubicBezTo>
                <a:cubicBezTo>
                  <a:pt x="8467" y="19478"/>
                  <a:pt x="9269" y="19347"/>
                  <a:pt x="10729" y="19346"/>
                </a:cubicBezTo>
                <a:cubicBezTo>
                  <a:pt x="12178" y="19344"/>
                  <a:pt x="12826" y="19438"/>
                  <a:pt x="13911" y="19812"/>
                </a:cubicBezTo>
                <a:cubicBezTo>
                  <a:pt x="14794" y="20116"/>
                  <a:pt x="15649" y="20643"/>
                  <a:pt x="16396" y="21337"/>
                </a:cubicBezTo>
                <a:lnTo>
                  <a:pt x="16686" y="21600"/>
                </a:lnTo>
                <a:lnTo>
                  <a:pt x="19131" y="21580"/>
                </a:lnTo>
                <a:lnTo>
                  <a:pt x="21577" y="21561"/>
                </a:lnTo>
                <a:lnTo>
                  <a:pt x="19894" y="19384"/>
                </a:lnTo>
                <a:lnTo>
                  <a:pt x="18211" y="17198"/>
                </a:lnTo>
                <a:lnTo>
                  <a:pt x="10795" y="17179"/>
                </a:lnTo>
                <a:lnTo>
                  <a:pt x="3379" y="17159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23" name="paris"/>
          <p:cNvSpPr txBox="1"/>
          <p:nvPr/>
        </p:nvSpPr>
        <p:spPr>
          <a:xfrm>
            <a:off x="22088888" y="723558"/>
            <a:ext cx="1638549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Cousine for Powerline"/>
                <a:ea typeface="Cousine for Powerline"/>
                <a:cs typeface="Cousine for Powerline"/>
                <a:sym typeface="Cousine for Powerline"/>
              </a:defRPr>
            </a:lvl1pPr>
          </a:lstStyle>
          <a:p>
            <a:r>
              <a:t>paris</a:t>
            </a:r>
          </a:p>
        </p:txBody>
      </p:sp>
      <p:sp>
        <p:nvSpPr>
          <p:cNvPr id="224" name="Line"/>
          <p:cNvSpPr/>
          <p:nvPr/>
        </p:nvSpPr>
        <p:spPr>
          <a:xfrm flipV="1">
            <a:off x="21015778" y="659423"/>
            <a:ext cx="1" cy="801371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25" name="Text"/>
          <p:cNvSpPr txBox="1"/>
          <p:nvPr/>
        </p:nvSpPr>
        <p:spPr>
          <a:xfrm>
            <a:off x="1540292" y="5813182"/>
            <a:ext cx="862204" cy="56044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sp>
        <p:nvSpPr>
          <p:cNvPr id="17" name="API#1: Get country codes from Eurostat API">
            <a:extLst>
              <a:ext uri="{FF2B5EF4-FFF2-40B4-BE49-F238E27FC236}">
                <a16:creationId xmlns:a16="http://schemas.microsoft.com/office/drawing/2014/main" id="{38E42667-689E-5247-ABA2-1845B7B0ECA5}"/>
              </a:ext>
            </a:extLst>
          </p:cNvPr>
          <p:cNvSpPr txBox="1"/>
          <p:nvPr/>
        </p:nvSpPr>
        <p:spPr>
          <a:xfrm>
            <a:off x="9587835" y="7691426"/>
            <a:ext cx="13320327" cy="560449"/>
          </a:xfrm>
          <a:prstGeom prst="rect">
            <a:avLst/>
          </a:prstGeom>
          <a:solidFill>
            <a:srgbClr val="B2EB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API#</a:t>
            </a:r>
            <a:r>
              <a:rPr lang="hu-HU" dirty="0"/>
              <a:t>2</a:t>
            </a:r>
            <a:r>
              <a:rPr dirty="0"/>
              <a:t>: Get country codes from Eurostat API</a:t>
            </a:r>
          </a:p>
        </p:txBody>
      </p:sp>
      <p:pic>
        <p:nvPicPr>
          <p:cNvPr id="18" name="Picture 6" descr="Postman Branding — Ash Guillaume">
            <a:extLst>
              <a:ext uri="{FF2B5EF4-FFF2-40B4-BE49-F238E27FC236}">
                <a16:creationId xmlns:a16="http://schemas.microsoft.com/office/drawing/2014/main" id="{A64CAD1E-BAAB-614A-9A35-DB59EC801D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667"/>
          <a:stretch/>
        </p:blipFill>
        <p:spPr bwMode="auto">
          <a:xfrm>
            <a:off x="14209429" y="3596984"/>
            <a:ext cx="2754006" cy="132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7BBCA9-BDD3-0F42-B5C1-94A7858EF7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072" y="6289328"/>
            <a:ext cx="14126164" cy="560448"/>
          </a:xfrm>
          <a:prstGeom prst="rect">
            <a:avLst/>
          </a:prstGeom>
        </p:spPr>
      </p:pic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977F9B2-AC0C-4B44-B70B-9EA4FA1296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835" y="8251875"/>
            <a:ext cx="13739283" cy="299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2772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Rounded Rectangle"/>
          <p:cNvSpPr/>
          <p:nvPr/>
        </p:nvSpPr>
        <p:spPr>
          <a:xfrm>
            <a:off x="-2024390" y="1783355"/>
            <a:ext cx="27485312" cy="12181290"/>
          </a:xfrm>
          <a:prstGeom prst="roundRect">
            <a:avLst>
              <a:gd name="adj" fmla="val 2687"/>
            </a:avLst>
          </a:prstGeom>
          <a:solidFill>
            <a:srgbClr val="FFD08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28" name="150-1507724_torre-eiffel-vector-graphic-design-hd-png-download.png.jpeg" descr="150-1507724_torre-eiffel-vector-graphic-design-hd-png-download.png.jpeg"/>
          <p:cNvPicPr>
            <a:picLocks noChangeAspect="1"/>
          </p:cNvPicPr>
          <p:nvPr/>
        </p:nvPicPr>
        <p:blipFill>
          <a:blip r:embed="rId2"/>
          <a:srcRect l="29059" t="7605" r="28998" b="7321"/>
          <a:stretch>
            <a:fillRect/>
          </a:stretch>
        </p:blipFill>
        <p:spPr>
          <a:xfrm>
            <a:off x="7064755" y="6202599"/>
            <a:ext cx="651284" cy="882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600" extrusionOk="0">
                <a:moveTo>
                  <a:pt x="7823" y="0"/>
                </a:moveTo>
                <a:lnTo>
                  <a:pt x="7823" y="719"/>
                </a:lnTo>
                <a:cubicBezTo>
                  <a:pt x="7823" y="1386"/>
                  <a:pt x="7839" y="1450"/>
                  <a:pt x="8060" y="1613"/>
                </a:cubicBezTo>
                <a:cubicBezTo>
                  <a:pt x="8191" y="1709"/>
                  <a:pt x="8401" y="1788"/>
                  <a:pt x="8533" y="1788"/>
                </a:cubicBezTo>
                <a:cubicBezTo>
                  <a:pt x="8666" y="1788"/>
                  <a:pt x="8798" y="1817"/>
                  <a:pt x="8823" y="1846"/>
                </a:cubicBezTo>
                <a:cubicBezTo>
                  <a:pt x="8878" y="1914"/>
                  <a:pt x="8586" y="3545"/>
                  <a:pt x="8257" y="5043"/>
                </a:cubicBezTo>
                <a:cubicBezTo>
                  <a:pt x="7325" y="9290"/>
                  <a:pt x="6243" y="12095"/>
                  <a:pt x="4063" y="15935"/>
                </a:cubicBezTo>
                <a:cubicBezTo>
                  <a:pt x="4023" y="16005"/>
                  <a:pt x="4433" y="16022"/>
                  <a:pt x="5904" y="16022"/>
                </a:cubicBezTo>
                <a:lnTo>
                  <a:pt x="7784" y="16022"/>
                </a:lnTo>
                <a:lnTo>
                  <a:pt x="8152" y="15109"/>
                </a:lnTo>
                <a:cubicBezTo>
                  <a:pt x="8352" y="14608"/>
                  <a:pt x="8659" y="13841"/>
                  <a:pt x="8836" y="13409"/>
                </a:cubicBezTo>
                <a:cubicBezTo>
                  <a:pt x="9013" y="12976"/>
                  <a:pt x="9237" y="12411"/>
                  <a:pt x="9336" y="12155"/>
                </a:cubicBezTo>
                <a:lnTo>
                  <a:pt x="9520" y="11689"/>
                </a:lnTo>
                <a:lnTo>
                  <a:pt x="10769" y="11689"/>
                </a:lnTo>
                <a:lnTo>
                  <a:pt x="12018" y="11689"/>
                </a:lnTo>
                <a:lnTo>
                  <a:pt x="12399" y="12622"/>
                </a:lnTo>
                <a:cubicBezTo>
                  <a:pt x="12607" y="13133"/>
                  <a:pt x="12898" y="13842"/>
                  <a:pt x="13043" y="14196"/>
                </a:cubicBezTo>
                <a:cubicBezTo>
                  <a:pt x="13189" y="14550"/>
                  <a:pt x="13414" y="15105"/>
                  <a:pt x="13543" y="15430"/>
                </a:cubicBezTo>
                <a:lnTo>
                  <a:pt x="13780" y="16022"/>
                </a:lnTo>
                <a:lnTo>
                  <a:pt x="15647" y="16022"/>
                </a:lnTo>
                <a:cubicBezTo>
                  <a:pt x="16673" y="16023"/>
                  <a:pt x="17501" y="16004"/>
                  <a:pt x="17501" y="15984"/>
                </a:cubicBezTo>
                <a:cubicBezTo>
                  <a:pt x="17501" y="15963"/>
                  <a:pt x="17262" y="15504"/>
                  <a:pt x="16962" y="14963"/>
                </a:cubicBezTo>
                <a:cubicBezTo>
                  <a:pt x="15064" y="11545"/>
                  <a:pt x="13742" y="7750"/>
                  <a:pt x="13004" y="3615"/>
                </a:cubicBezTo>
                <a:cubicBezTo>
                  <a:pt x="12650" y="1631"/>
                  <a:pt x="12644" y="1790"/>
                  <a:pt x="13043" y="1788"/>
                </a:cubicBezTo>
                <a:cubicBezTo>
                  <a:pt x="13585" y="1785"/>
                  <a:pt x="13727" y="1548"/>
                  <a:pt x="13727" y="680"/>
                </a:cubicBezTo>
                <a:lnTo>
                  <a:pt x="13727" y="0"/>
                </a:lnTo>
                <a:lnTo>
                  <a:pt x="10769" y="0"/>
                </a:lnTo>
                <a:lnTo>
                  <a:pt x="7823" y="0"/>
                </a:lnTo>
                <a:close/>
                <a:moveTo>
                  <a:pt x="3379" y="17159"/>
                </a:moveTo>
                <a:lnTo>
                  <a:pt x="1709" y="19326"/>
                </a:lnTo>
                <a:cubicBezTo>
                  <a:pt x="791" y="20516"/>
                  <a:pt x="23" y="21512"/>
                  <a:pt x="0" y="21541"/>
                </a:cubicBezTo>
                <a:cubicBezTo>
                  <a:pt x="-23" y="21571"/>
                  <a:pt x="1083" y="21600"/>
                  <a:pt x="2459" y="21600"/>
                </a:cubicBezTo>
                <a:lnTo>
                  <a:pt x="4957" y="21600"/>
                </a:lnTo>
                <a:lnTo>
                  <a:pt x="5194" y="21347"/>
                </a:lnTo>
                <a:cubicBezTo>
                  <a:pt x="5571" y="20938"/>
                  <a:pt x="6774" y="20140"/>
                  <a:pt x="7389" y="19899"/>
                </a:cubicBezTo>
                <a:cubicBezTo>
                  <a:pt x="8467" y="19478"/>
                  <a:pt x="9269" y="19347"/>
                  <a:pt x="10729" y="19346"/>
                </a:cubicBezTo>
                <a:cubicBezTo>
                  <a:pt x="12178" y="19344"/>
                  <a:pt x="12826" y="19438"/>
                  <a:pt x="13911" y="19812"/>
                </a:cubicBezTo>
                <a:cubicBezTo>
                  <a:pt x="14794" y="20116"/>
                  <a:pt x="15649" y="20643"/>
                  <a:pt x="16396" y="21337"/>
                </a:cubicBezTo>
                <a:lnTo>
                  <a:pt x="16686" y="21600"/>
                </a:lnTo>
                <a:lnTo>
                  <a:pt x="19131" y="21580"/>
                </a:lnTo>
                <a:lnTo>
                  <a:pt x="21577" y="21561"/>
                </a:lnTo>
                <a:lnTo>
                  <a:pt x="19894" y="19384"/>
                </a:lnTo>
                <a:lnTo>
                  <a:pt x="18211" y="17198"/>
                </a:lnTo>
                <a:lnTo>
                  <a:pt x="10795" y="17179"/>
                </a:lnTo>
                <a:lnTo>
                  <a:pt x="3379" y="17159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29" name="paris"/>
          <p:cNvSpPr txBox="1"/>
          <p:nvPr/>
        </p:nvSpPr>
        <p:spPr>
          <a:xfrm>
            <a:off x="7775169" y="6307176"/>
            <a:ext cx="1638549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Cousine for Powerline"/>
                <a:ea typeface="Cousine for Powerline"/>
                <a:cs typeface="Cousine for Powerline"/>
                <a:sym typeface="Cousine for Powerline"/>
              </a:defRPr>
            </a:lvl1pPr>
          </a:lstStyle>
          <a:p>
            <a:r>
              <a:t>paris</a:t>
            </a:r>
          </a:p>
        </p:txBody>
      </p:sp>
      <p:sp>
        <p:nvSpPr>
          <p:cNvPr id="230" name="Line"/>
          <p:cNvSpPr/>
          <p:nvPr/>
        </p:nvSpPr>
        <p:spPr>
          <a:xfrm flipV="1">
            <a:off x="6702058" y="6243041"/>
            <a:ext cx="1" cy="801371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1" name="OUR SOLUTIONS"/>
          <p:cNvSpPr txBox="1"/>
          <p:nvPr/>
        </p:nvSpPr>
        <p:spPr>
          <a:xfrm>
            <a:off x="721992" y="6246182"/>
            <a:ext cx="5483153" cy="7950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5000" b="0">
                <a:solidFill>
                  <a:srgbClr val="222222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r>
              <a:rPr dirty="0"/>
              <a:t>OUR </a:t>
            </a:r>
            <a:r>
              <a:rPr lang="en-US" dirty="0"/>
              <a:t>PROCESSES</a:t>
            </a:r>
            <a:r>
              <a:rPr dirty="0"/>
              <a:t> 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Data Joining"/>
          <p:cNvSpPr txBox="1"/>
          <p:nvPr/>
        </p:nvSpPr>
        <p:spPr>
          <a:xfrm>
            <a:off x="884284" y="746035"/>
            <a:ext cx="10877256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1" algn="l">
              <a:lnSpc>
                <a:spcPct val="90000"/>
              </a:lnSpc>
              <a:defRPr sz="5000" b="0">
                <a:solidFill>
                  <a:srgbClr val="222222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rPr dirty="0"/>
              <a:t>Data </a:t>
            </a:r>
            <a:r>
              <a:rPr lang="en-US" dirty="0"/>
              <a:t>Filtering and transformation</a:t>
            </a:r>
            <a:r>
              <a:rPr dirty="0"/>
              <a:t> </a:t>
            </a:r>
          </a:p>
          <a:p>
            <a:pPr algn="l">
              <a:lnSpc>
                <a:spcPct val="90000"/>
              </a:lnSpc>
              <a:defRPr sz="5000" b="0">
                <a:solidFill>
                  <a:srgbClr val="222222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rPr dirty="0"/>
              <a:t> </a:t>
            </a:r>
          </a:p>
        </p:txBody>
      </p:sp>
      <p:sp>
        <p:nvSpPr>
          <p:cNvPr id="234" name="Rounded Rectangle"/>
          <p:cNvSpPr/>
          <p:nvPr/>
        </p:nvSpPr>
        <p:spPr>
          <a:xfrm>
            <a:off x="1999825" y="2853434"/>
            <a:ext cx="5293647" cy="9324067"/>
          </a:xfrm>
          <a:prstGeom prst="roundRect">
            <a:avLst>
              <a:gd name="adj" fmla="val 6651"/>
            </a:avLst>
          </a:prstGeom>
          <a:solidFill>
            <a:srgbClr val="FFCC80"/>
          </a:solidFill>
          <a:ln w="12700">
            <a:miter lim="400000"/>
          </a:ln>
        </p:spPr>
        <p:txBody>
          <a:bodyPr lIns="0" tIns="0" rIns="0" bIns="0" anchor="t"/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dirty="0"/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dirty="0"/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dirty="0"/>
              <a:t>Filter on only 2018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dirty="0"/>
              <a:t>Remove grouped observations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dirty="0"/>
              <a:t>Rename columns to standard</a:t>
            </a:r>
            <a:endParaRPr dirty="0"/>
          </a:p>
        </p:txBody>
      </p:sp>
      <p:sp>
        <p:nvSpPr>
          <p:cNvPr id="236" name="Rounded Rectangle"/>
          <p:cNvSpPr/>
          <p:nvPr/>
        </p:nvSpPr>
        <p:spPr>
          <a:xfrm>
            <a:off x="8526140" y="3002296"/>
            <a:ext cx="14057072" cy="9524832"/>
          </a:xfrm>
          <a:prstGeom prst="roundRect">
            <a:avLst>
              <a:gd name="adj" fmla="val 6651"/>
            </a:avLst>
          </a:prstGeom>
          <a:solidFill>
            <a:srgbClr val="FFCC80"/>
          </a:solidFill>
          <a:ln w="12700">
            <a:miter lim="400000"/>
          </a:ln>
        </p:spPr>
        <p:txBody>
          <a:bodyPr lIns="0" tIns="0" rIns="0" bIns="0" anchor="t"/>
          <a:lstStyle/>
          <a:p>
            <a:pPr algn="l">
              <a:lnSpc>
                <a:spcPct val="150000"/>
              </a:lnSpc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dirty="0"/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dirty="0"/>
              <a:t>Filter on only 2018 data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dirty="0"/>
              <a:t>Get full coverage of countries e.g. no rural/urban separately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dirty="0"/>
              <a:t>Gini calculation based on net income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dirty="0"/>
              <a:t>Remove observation with incorrect scale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dirty="0"/>
              <a:t>Drop unnecessary columns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dirty="0"/>
              <a:t>Log transform population and rename columns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dirty="0"/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dirty="0"/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pic>
        <p:nvPicPr>
          <p:cNvPr id="263" name="150-1507724_torre-eiffel-vector-graphic-design-hd-png-download.png.jpeg" descr="150-1507724_torre-eiffel-vector-graphic-design-hd-png-download.png.jpeg"/>
          <p:cNvPicPr>
            <a:picLocks noChangeAspect="1"/>
          </p:cNvPicPr>
          <p:nvPr/>
        </p:nvPicPr>
        <p:blipFill>
          <a:blip r:embed="rId2"/>
          <a:srcRect l="29059" t="7605" r="28998" b="7321"/>
          <a:stretch>
            <a:fillRect/>
          </a:stretch>
        </p:blipFill>
        <p:spPr>
          <a:xfrm>
            <a:off x="21378475" y="618981"/>
            <a:ext cx="651284" cy="8822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600" extrusionOk="0">
                <a:moveTo>
                  <a:pt x="7823" y="0"/>
                </a:moveTo>
                <a:lnTo>
                  <a:pt x="7823" y="719"/>
                </a:lnTo>
                <a:cubicBezTo>
                  <a:pt x="7823" y="1386"/>
                  <a:pt x="7839" y="1450"/>
                  <a:pt x="8060" y="1613"/>
                </a:cubicBezTo>
                <a:cubicBezTo>
                  <a:pt x="8191" y="1709"/>
                  <a:pt x="8401" y="1788"/>
                  <a:pt x="8533" y="1788"/>
                </a:cubicBezTo>
                <a:cubicBezTo>
                  <a:pt x="8666" y="1788"/>
                  <a:pt x="8798" y="1817"/>
                  <a:pt x="8823" y="1846"/>
                </a:cubicBezTo>
                <a:cubicBezTo>
                  <a:pt x="8878" y="1914"/>
                  <a:pt x="8586" y="3545"/>
                  <a:pt x="8257" y="5043"/>
                </a:cubicBezTo>
                <a:cubicBezTo>
                  <a:pt x="7325" y="9290"/>
                  <a:pt x="6243" y="12095"/>
                  <a:pt x="4063" y="15935"/>
                </a:cubicBezTo>
                <a:cubicBezTo>
                  <a:pt x="4023" y="16005"/>
                  <a:pt x="4433" y="16022"/>
                  <a:pt x="5904" y="16022"/>
                </a:cubicBezTo>
                <a:lnTo>
                  <a:pt x="7784" y="16022"/>
                </a:lnTo>
                <a:lnTo>
                  <a:pt x="8152" y="15109"/>
                </a:lnTo>
                <a:cubicBezTo>
                  <a:pt x="8352" y="14608"/>
                  <a:pt x="8659" y="13841"/>
                  <a:pt x="8836" y="13409"/>
                </a:cubicBezTo>
                <a:cubicBezTo>
                  <a:pt x="9013" y="12976"/>
                  <a:pt x="9237" y="12411"/>
                  <a:pt x="9336" y="12155"/>
                </a:cubicBezTo>
                <a:lnTo>
                  <a:pt x="9520" y="11689"/>
                </a:lnTo>
                <a:lnTo>
                  <a:pt x="10769" y="11689"/>
                </a:lnTo>
                <a:lnTo>
                  <a:pt x="12018" y="11689"/>
                </a:lnTo>
                <a:lnTo>
                  <a:pt x="12399" y="12622"/>
                </a:lnTo>
                <a:cubicBezTo>
                  <a:pt x="12607" y="13133"/>
                  <a:pt x="12898" y="13842"/>
                  <a:pt x="13043" y="14196"/>
                </a:cubicBezTo>
                <a:cubicBezTo>
                  <a:pt x="13189" y="14550"/>
                  <a:pt x="13414" y="15105"/>
                  <a:pt x="13543" y="15430"/>
                </a:cubicBezTo>
                <a:lnTo>
                  <a:pt x="13780" y="16022"/>
                </a:lnTo>
                <a:lnTo>
                  <a:pt x="15647" y="16022"/>
                </a:lnTo>
                <a:cubicBezTo>
                  <a:pt x="16673" y="16023"/>
                  <a:pt x="17501" y="16004"/>
                  <a:pt x="17501" y="15984"/>
                </a:cubicBezTo>
                <a:cubicBezTo>
                  <a:pt x="17501" y="15963"/>
                  <a:pt x="17262" y="15504"/>
                  <a:pt x="16962" y="14963"/>
                </a:cubicBezTo>
                <a:cubicBezTo>
                  <a:pt x="15064" y="11545"/>
                  <a:pt x="13742" y="7750"/>
                  <a:pt x="13004" y="3615"/>
                </a:cubicBezTo>
                <a:cubicBezTo>
                  <a:pt x="12650" y="1631"/>
                  <a:pt x="12644" y="1790"/>
                  <a:pt x="13043" y="1788"/>
                </a:cubicBezTo>
                <a:cubicBezTo>
                  <a:pt x="13585" y="1785"/>
                  <a:pt x="13727" y="1548"/>
                  <a:pt x="13727" y="680"/>
                </a:cubicBezTo>
                <a:lnTo>
                  <a:pt x="13727" y="0"/>
                </a:lnTo>
                <a:lnTo>
                  <a:pt x="10769" y="0"/>
                </a:lnTo>
                <a:lnTo>
                  <a:pt x="7823" y="0"/>
                </a:lnTo>
                <a:close/>
                <a:moveTo>
                  <a:pt x="3379" y="17159"/>
                </a:moveTo>
                <a:lnTo>
                  <a:pt x="1709" y="19326"/>
                </a:lnTo>
                <a:cubicBezTo>
                  <a:pt x="791" y="20516"/>
                  <a:pt x="23" y="21512"/>
                  <a:pt x="0" y="21541"/>
                </a:cubicBezTo>
                <a:cubicBezTo>
                  <a:pt x="-23" y="21571"/>
                  <a:pt x="1083" y="21600"/>
                  <a:pt x="2459" y="21600"/>
                </a:cubicBezTo>
                <a:lnTo>
                  <a:pt x="4957" y="21600"/>
                </a:lnTo>
                <a:lnTo>
                  <a:pt x="5194" y="21347"/>
                </a:lnTo>
                <a:cubicBezTo>
                  <a:pt x="5571" y="20938"/>
                  <a:pt x="6774" y="20140"/>
                  <a:pt x="7389" y="19899"/>
                </a:cubicBezTo>
                <a:cubicBezTo>
                  <a:pt x="8467" y="19478"/>
                  <a:pt x="9269" y="19347"/>
                  <a:pt x="10729" y="19346"/>
                </a:cubicBezTo>
                <a:cubicBezTo>
                  <a:pt x="12178" y="19344"/>
                  <a:pt x="12826" y="19438"/>
                  <a:pt x="13911" y="19812"/>
                </a:cubicBezTo>
                <a:cubicBezTo>
                  <a:pt x="14794" y="20116"/>
                  <a:pt x="15649" y="20643"/>
                  <a:pt x="16396" y="21337"/>
                </a:cubicBezTo>
                <a:lnTo>
                  <a:pt x="16686" y="21600"/>
                </a:lnTo>
                <a:lnTo>
                  <a:pt x="19131" y="21580"/>
                </a:lnTo>
                <a:lnTo>
                  <a:pt x="21577" y="21561"/>
                </a:lnTo>
                <a:lnTo>
                  <a:pt x="19894" y="19384"/>
                </a:lnTo>
                <a:lnTo>
                  <a:pt x="18211" y="17198"/>
                </a:lnTo>
                <a:lnTo>
                  <a:pt x="10795" y="17179"/>
                </a:lnTo>
                <a:lnTo>
                  <a:pt x="3379" y="17159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64" name="paris"/>
          <p:cNvSpPr txBox="1"/>
          <p:nvPr/>
        </p:nvSpPr>
        <p:spPr>
          <a:xfrm>
            <a:off x="22088888" y="723558"/>
            <a:ext cx="1638549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Cousine for Powerline"/>
                <a:ea typeface="Cousine for Powerline"/>
                <a:cs typeface="Cousine for Powerline"/>
                <a:sym typeface="Cousine for Powerline"/>
              </a:defRPr>
            </a:lvl1pPr>
          </a:lstStyle>
          <a:p>
            <a:r>
              <a:t>paris</a:t>
            </a:r>
          </a:p>
        </p:txBody>
      </p:sp>
      <p:sp>
        <p:nvSpPr>
          <p:cNvPr id="265" name="Line"/>
          <p:cNvSpPr/>
          <p:nvPr/>
        </p:nvSpPr>
        <p:spPr>
          <a:xfrm flipV="1">
            <a:off x="21015778" y="659423"/>
            <a:ext cx="1" cy="801371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06CA048-7A1F-FD44-9731-30C665E96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779" y="8661391"/>
            <a:ext cx="12279338" cy="351611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0416A34-FF77-5045-90AE-4C925C69B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25" y="8661391"/>
            <a:ext cx="4570046" cy="2421734"/>
          </a:xfrm>
          <a:prstGeom prst="rect">
            <a:avLst/>
          </a:prstGeom>
        </p:spPr>
      </p:pic>
      <p:sp>
        <p:nvSpPr>
          <p:cNvPr id="41" name="GDP…">
            <a:extLst>
              <a:ext uri="{FF2B5EF4-FFF2-40B4-BE49-F238E27FC236}">
                <a16:creationId xmlns:a16="http://schemas.microsoft.com/office/drawing/2014/main" id="{2E05CE9C-98DF-0F43-AA7B-CEA308F7DCE5}"/>
              </a:ext>
            </a:extLst>
          </p:cNvPr>
          <p:cNvSpPr txBox="1"/>
          <p:nvPr/>
        </p:nvSpPr>
        <p:spPr>
          <a:xfrm>
            <a:off x="2258484" y="3336415"/>
            <a:ext cx="4776330" cy="1002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defRPr sz="4000" b="0">
                <a:solidFill>
                  <a:srgbClr val="FFFFFF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rPr lang="en-US" dirty="0"/>
              <a:t>Eurostat </a:t>
            </a:r>
            <a:r>
              <a:rPr dirty="0"/>
              <a:t> </a:t>
            </a:r>
          </a:p>
          <a:p>
            <a:pPr algn="l">
              <a:lnSpc>
                <a:spcPct val="90000"/>
              </a:lnSpc>
              <a:defRPr sz="2500" b="0" i="1">
                <a:solidFill>
                  <a:srgbClr val="FFFFFF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endParaRPr dirty="0"/>
          </a:p>
        </p:txBody>
      </p:sp>
      <p:sp>
        <p:nvSpPr>
          <p:cNvPr id="42" name="GDP…">
            <a:extLst>
              <a:ext uri="{FF2B5EF4-FFF2-40B4-BE49-F238E27FC236}">
                <a16:creationId xmlns:a16="http://schemas.microsoft.com/office/drawing/2014/main" id="{25643059-0421-AD4C-A57A-F520DEF75EAC}"/>
              </a:ext>
            </a:extLst>
          </p:cNvPr>
          <p:cNvSpPr txBox="1"/>
          <p:nvPr/>
        </p:nvSpPr>
        <p:spPr>
          <a:xfrm>
            <a:off x="8979100" y="3336414"/>
            <a:ext cx="4776330" cy="1002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defRPr sz="4000" b="0">
                <a:solidFill>
                  <a:srgbClr val="FFFFFF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rPr lang="en-US" dirty="0"/>
              <a:t>Kaggle data </a:t>
            </a:r>
            <a:r>
              <a:rPr dirty="0"/>
              <a:t> </a:t>
            </a:r>
          </a:p>
          <a:p>
            <a:pPr algn="l">
              <a:lnSpc>
                <a:spcPct val="90000"/>
              </a:lnSpc>
              <a:defRPr sz="2500" b="0" i="1">
                <a:solidFill>
                  <a:srgbClr val="FFFFFF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821</Words>
  <Application>Microsoft Macintosh PowerPoint</Application>
  <PresentationFormat>Custom</PresentationFormat>
  <Paragraphs>199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Cousine for Powerline</vt:lpstr>
      <vt:lpstr>Helvetica Neue</vt:lpstr>
      <vt:lpstr>Helvetica Neue Light</vt:lpstr>
      <vt:lpstr>Helvetica Neue Medium</vt:lpstr>
      <vt:lpstr>Lato Bold</vt:lpstr>
      <vt:lpstr>Lato Regular</vt:lpstr>
      <vt:lpstr>Open Sans Bold</vt:lpstr>
      <vt:lpstr>Open Sans Regular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Adam Kovacs</cp:lastModifiedBy>
  <cp:revision>3</cp:revision>
  <dcterms:modified xsi:type="dcterms:W3CDTF">2021-11-16T22:39:36Z</dcterms:modified>
</cp:coreProperties>
</file>